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86"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8" r:id="rId47"/>
    <p:sldId id="301"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7" d="100"/>
          <a:sy n="77" d="100"/>
        </p:scale>
        <p:origin x="-116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EDA558-8215-47C7-9245-D79BE8811C52}" type="datetimeFigureOut">
              <a:rPr lang="en-US" smtClean="0"/>
              <a:t>12/11/2016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677CCE-4B2E-4643-9AA9-E898E320ECFF}" type="slidenum">
              <a:rPr lang="en-US" smtClean="0"/>
              <a:t>‹#›</a:t>
            </a:fld>
            <a:endParaRPr lang="en-US" dirty="0"/>
          </a:p>
        </p:txBody>
      </p:sp>
    </p:spTree>
    <p:extLst>
      <p:ext uri="{BB962C8B-B14F-4D97-AF65-F5344CB8AC3E}">
        <p14:creationId xmlns:p14="http://schemas.microsoft.com/office/powerpoint/2010/main" val="3911091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EDA558-8215-47C7-9245-D79BE8811C52}" type="datetimeFigureOut">
              <a:rPr lang="en-US" smtClean="0"/>
              <a:t>12/11/2016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677CCE-4B2E-4643-9AA9-E898E320ECFF}" type="slidenum">
              <a:rPr lang="en-US" smtClean="0"/>
              <a:t>‹#›</a:t>
            </a:fld>
            <a:endParaRPr lang="en-US" dirty="0"/>
          </a:p>
        </p:txBody>
      </p:sp>
    </p:spTree>
    <p:extLst>
      <p:ext uri="{BB962C8B-B14F-4D97-AF65-F5344CB8AC3E}">
        <p14:creationId xmlns:p14="http://schemas.microsoft.com/office/powerpoint/2010/main" val="3697740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EDA558-8215-47C7-9245-D79BE8811C52}" type="datetimeFigureOut">
              <a:rPr lang="en-US" smtClean="0"/>
              <a:t>12/11/2016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677CCE-4B2E-4643-9AA9-E898E320ECFF}" type="slidenum">
              <a:rPr lang="en-US" smtClean="0"/>
              <a:t>‹#›</a:t>
            </a:fld>
            <a:endParaRPr lang="en-US" dirty="0"/>
          </a:p>
        </p:txBody>
      </p:sp>
    </p:spTree>
    <p:extLst>
      <p:ext uri="{BB962C8B-B14F-4D97-AF65-F5344CB8AC3E}">
        <p14:creationId xmlns:p14="http://schemas.microsoft.com/office/powerpoint/2010/main" val="1318341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EDA558-8215-47C7-9245-D79BE8811C52}" type="datetimeFigureOut">
              <a:rPr lang="en-US" smtClean="0"/>
              <a:t>12/11/2016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677CCE-4B2E-4643-9AA9-E898E320ECFF}" type="slidenum">
              <a:rPr lang="en-US" smtClean="0"/>
              <a:t>‹#›</a:t>
            </a:fld>
            <a:endParaRPr lang="en-US" dirty="0"/>
          </a:p>
        </p:txBody>
      </p:sp>
    </p:spTree>
    <p:extLst>
      <p:ext uri="{BB962C8B-B14F-4D97-AF65-F5344CB8AC3E}">
        <p14:creationId xmlns:p14="http://schemas.microsoft.com/office/powerpoint/2010/main" val="323053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EDA558-8215-47C7-9245-D79BE8811C52}" type="datetimeFigureOut">
              <a:rPr lang="en-US" smtClean="0"/>
              <a:t>12/11/2016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677CCE-4B2E-4643-9AA9-E898E320ECFF}" type="slidenum">
              <a:rPr lang="en-US" smtClean="0"/>
              <a:t>‹#›</a:t>
            </a:fld>
            <a:endParaRPr lang="en-US" dirty="0"/>
          </a:p>
        </p:txBody>
      </p:sp>
    </p:spTree>
    <p:extLst>
      <p:ext uri="{BB962C8B-B14F-4D97-AF65-F5344CB8AC3E}">
        <p14:creationId xmlns:p14="http://schemas.microsoft.com/office/powerpoint/2010/main" val="1536578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EDA558-8215-47C7-9245-D79BE8811C52}" type="datetimeFigureOut">
              <a:rPr lang="en-US" smtClean="0"/>
              <a:t>12/11/2016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677CCE-4B2E-4643-9AA9-E898E320ECFF}" type="slidenum">
              <a:rPr lang="en-US" smtClean="0"/>
              <a:t>‹#›</a:t>
            </a:fld>
            <a:endParaRPr lang="en-US" dirty="0"/>
          </a:p>
        </p:txBody>
      </p:sp>
    </p:spTree>
    <p:extLst>
      <p:ext uri="{BB962C8B-B14F-4D97-AF65-F5344CB8AC3E}">
        <p14:creationId xmlns:p14="http://schemas.microsoft.com/office/powerpoint/2010/main" val="2283193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EDA558-8215-47C7-9245-D79BE8811C52}" type="datetimeFigureOut">
              <a:rPr lang="en-US" smtClean="0"/>
              <a:t>12/11/2016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A677CCE-4B2E-4643-9AA9-E898E320ECFF}" type="slidenum">
              <a:rPr lang="en-US" smtClean="0"/>
              <a:t>‹#›</a:t>
            </a:fld>
            <a:endParaRPr lang="en-US" dirty="0"/>
          </a:p>
        </p:txBody>
      </p:sp>
    </p:spTree>
    <p:extLst>
      <p:ext uri="{BB962C8B-B14F-4D97-AF65-F5344CB8AC3E}">
        <p14:creationId xmlns:p14="http://schemas.microsoft.com/office/powerpoint/2010/main" val="3078363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EDA558-8215-47C7-9245-D79BE8811C52}" type="datetimeFigureOut">
              <a:rPr lang="en-US" smtClean="0"/>
              <a:t>12/11/2016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A677CCE-4B2E-4643-9AA9-E898E320ECFF}" type="slidenum">
              <a:rPr lang="en-US" smtClean="0"/>
              <a:t>‹#›</a:t>
            </a:fld>
            <a:endParaRPr lang="en-US" dirty="0"/>
          </a:p>
        </p:txBody>
      </p:sp>
    </p:spTree>
    <p:extLst>
      <p:ext uri="{BB962C8B-B14F-4D97-AF65-F5344CB8AC3E}">
        <p14:creationId xmlns:p14="http://schemas.microsoft.com/office/powerpoint/2010/main" val="4287985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EDA558-8215-47C7-9245-D79BE8811C52}" type="datetimeFigureOut">
              <a:rPr lang="en-US" smtClean="0"/>
              <a:t>12/11/2016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A677CCE-4B2E-4643-9AA9-E898E320ECFF}" type="slidenum">
              <a:rPr lang="en-US" smtClean="0"/>
              <a:t>‹#›</a:t>
            </a:fld>
            <a:endParaRPr lang="en-US" dirty="0"/>
          </a:p>
        </p:txBody>
      </p:sp>
    </p:spTree>
    <p:extLst>
      <p:ext uri="{BB962C8B-B14F-4D97-AF65-F5344CB8AC3E}">
        <p14:creationId xmlns:p14="http://schemas.microsoft.com/office/powerpoint/2010/main" val="161774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EDA558-8215-47C7-9245-D79BE8811C52}" type="datetimeFigureOut">
              <a:rPr lang="en-US" smtClean="0"/>
              <a:t>12/11/2016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677CCE-4B2E-4643-9AA9-E898E320ECFF}" type="slidenum">
              <a:rPr lang="en-US" smtClean="0"/>
              <a:t>‹#›</a:t>
            </a:fld>
            <a:endParaRPr lang="en-US" dirty="0"/>
          </a:p>
        </p:txBody>
      </p:sp>
    </p:spTree>
    <p:extLst>
      <p:ext uri="{BB962C8B-B14F-4D97-AF65-F5344CB8AC3E}">
        <p14:creationId xmlns:p14="http://schemas.microsoft.com/office/powerpoint/2010/main" val="1132377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EDA558-8215-47C7-9245-D79BE8811C52}" type="datetimeFigureOut">
              <a:rPr lang="en-US" smtClean="0"/>
              <a:t>12/11/2016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677CCE-4B2E-4643-9AA9-E898E320ECFF}" type="slidenum">
              <a:rPr lang="en-US" smtClean="0"/>
              <a:t>‹#›</a:t>
            </a:fld>
            <a:endParaRPr lang="en-US" dirty="0"/>
          </a:p>
        </p:txBody>
      </p:sp>
    </p:spTree>
    <p:extLst>
      <p:ext uri="{BB962C8B-B14F-4D97-AF65-F5344CB8AC3E}">
        <p14:creationId xmlns:p14="http://schemas.microsoft.com/office/powerpoint/2010/main" val="3382371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DA558-8215-47C7-9245-D79BE8811C52}" type="datetimeFigureOut">
              <a:rPr lang="en-US" smtClean="0"/>
              <a:t>12/11/2016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677CCE-4B2E-4643-9AA9-E898E320ECFF}" type="slidenum">
              <a:rPr lang="en-US" smtClean="0"/>
              <a:t>‹#›</a:t>
            </a:fld>
            <a:endParaRPr lang="en-US" dirty="0"/>
          </a:p>
        </p:txBody>
      </p:sp>
    </p:spTree>
    <p:extLst>
      <p:ext uri="{BB962C8B-B14F-4D97-AF65-F5344CB8AC3E}">
        <p14:creationId xmlns:p14="http://schemas.microsoft.com/office/powerpoint/2010/main" val="13573141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en-US" b="1" dirty="0" smtClean="0"/>
              <a:t>CONTROL OF MICROBIAL GROWTH</a:t>
            </a:r>
            <a:endParaRPr lang="en-US" b="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22486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fontScale="90000"/>
          </a:bodyPr>
          <a:lstStyle/>
          <a:p>
            <a:r>
              <a:rPr lang="en-US" b="1" dirty="0" smtClean="0"/>
              <a:t>Actions of Microbial Control Agents</a:t>
            </a:r>
            <a:endParaRPr lang="en-US" b="1" dirty="0"/>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pPr marL="0" indent="0">
              <a:buNone/>
            </a:pPr>
            <a:r>
              <a:rPr lang="en-US" b="1" dirty="0" smtClean="0"/>
              <a:t>A-Alteration of Membrane Permeability</a:t>
            </a:r>
          </a:p>
          <a:p>
            <a:pPr marL="0" indent="0">
              <a:buNone/>
            </a:pPr>
            <a:r>
              <a:rPr lang="en-US" dirty="0" smtClean="0"/>
              <a:t>1-The susceptibility of the plasma membrane is due to its lipid and protein components.</a:t>
            </a:r>
          </a:p>
          <a:p>
            <a:pPr marL="0" indent="0">
              <a:buNone/>
            </a:pPr>
            <a:r>
              <a:rPr lang="en-US" dirty="0" smtClean="0"/>
              <a:t>2-Certain chemical control agents damage the plasma membrane by altering its permeability like ammonium compounds.</a:t>
            </a:r>
            <a:endParaRPr lang="en-US" dirty="0"/>
          </a:p>
        </p:txBody>
      </p:sp>
    </p:spTree>
    <p:extLst>
      <p:ext uri="{BB962C8B-B14F-4D97-AF65-F5344CB8AC3E}">
        <p14:creationId xmlns:p14="http://schemas.microsoft.com/office/powerpoint/2010/main" val="182023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fontScale="90000"/>
          </a:bodyPr>
          <a:lstStyle/>
          <a:p>
            <a:r>
              <a:rPr lang="en-US" b="1" dirty="0" smtClean="0"/>
              <a:t>B-Damage to Protein and Nucleic Acids</a:t>
            </a:r>
            <a:endParaRPr lang="en-US" b="1" dirty="0"/>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fontScale="92500"/>
          </a:bodyPr>
          <a:lstStyle/>
          <a:p>
            <a:pPr marL="0" indent="0">
              <a:buNone/>
            </a:pPr>
            <a:r>
              <a:rPr lang="en-US" dirty="0" smtClean="0"/>
              <a:t>1-Some microbial control agents damage cellular proteins by breaking hydrogen and covalent  bonds like disulfide bridges in proteins.</a:t>
            </a:r>
          </a:p>
          <a:p>
            <a:pPr marL="0" indent="0">
              <a:buNone/>
            </a:pPr>
            <a:r>
              <a:rPr lang="en-US" dirty="0" smtClean="0"/>
              <a:t>2- Other agents interfere with DNA and RNA  replication and protein synthesis.</a:t>
            </a:r>
          </a:p>
          <a:p>
            <a:pPr marL="0" indent="0">
              <a:buNone/>
            </a:pPr>
            <a:r>
              <a:rPr lang="en-US" dirty="0" smtClean="0"/>
              <a:t>3. Because DNA and RNA carry the genetic message, damage to them by radiation or chemicals is frequently lethal to the cell; this damage prevents both replication and normal functioning.</a:t>
            </a:r>
            <a:endParaRPr lang="en-US" dirty="0"/>
          </a:p>
        </p:txBody>
      </p:sp>
    </p:spTree>
    <p:extLst>
      <p:ext uri="{BB962C8B-B14F-4D97-AF65-F5344CB8AC3E}">
        <p14:creationId xmlns:p14="http://schemas.microsoft.com/office/powerpoint/2010/main" val="1048156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a:bodyPr>
          <a:lstStyle/>
          <a:p>
            <a:r>
              <a:rPr lang="en-US" b="1" dirty="0" smtClean="0"/>
              <a:t>Rate of Microbial Growth</a:t>
            </a:r>
            <a:endParaRPr lang="en-US" b="1" dirty="0"/>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pPr marL="514350" indent="-514350">
              <a:buAutoNum type="arabicPeriod"/>
            </a:pPr>
            <a:r>
              <a:rPr lang="en-US" dirty="0" smtClean="0"/>
              <a:t>Bacterial populations subjected to heat or antimicrobial chemicals die at a constant rate.</a:t>
            </a:r>
          </a:p>
          <a:p>
            <a:pPr marL="514350" indent="-514350">
              <a:buAutoNum type="arabicPeriod"/>
            </a:pPr>
            <a:r>
              <a:rPr lang="en-US" dirty="0" smtClean="0"/>
              <a:t>Such a death curve can be plotted logarithmically.</a:t>
            </a:r>
            <a:endParaRPr lang="en-US" dirty="0"/>
          </a:p>
        </p:txBody>
      </p:sp>
    </p:spTree>
    <p:extLst>
      <p:ext uri="{BB962C8B-B14F-4D97-AF65-F5344CB8AC3E}">
        <p14:creationId xmlns:p14="http://schemas.microsoft.com/office/powerpoint/2010/main" val="680157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7" y="188640"/>
            <a:ext cx="8496944"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2769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 y="116632"/>
            <a:ext cx="9144000"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1393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dk1"/>
          </a:fillRef>
          <a:effectRef idx="1">
            <a:schemeClr val="dk1"/>
          </a:effectRef>
          <a:fontRef idx="minor">
            <a:schemeClr val="lt1"/>
          </a:fontRef>
        </p:style>
        <p:txBody>
          <a:bodyPr>
            <a:normAutofit fontScale="90000"/>
          </a:bodyPr>
          <a:lstStyle/>
          <a:p>
            <a:r>
              <a:rPr lang="en-US" b="1" dirty="0" smtClean="0"/>
              <a:t>Physical Methods of Microbial Control</a:t>
            </a:r>
            <a:endParaRPr lang="en-US" b="1"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77500" lnSpcReduction="20000"/>
          </a:bodyPr>
          <a:lstStyle/>
          <a:p>
            <a:pPr marL="0" indent="0">
              <a:buNone/>
            </a:pPr>
            <a:r>
              <a:rPr lang="en-US" b="1" dirty="0" smtClean="0"/>
              <a:t>A-HEAT</a:t>
            </a:r>
          </a:p>
          <a:p>
            <a:pPr marL="514350" indent="-514350" algn="just">
              <a:buAutoNum type="arabicPeriod"/>
            </a:pPr>
            <a:r>
              <a:rPr lang="en-US" dirty="0" smtClean="0"/>
              <a:t>Heat is frequently used to eliminate microorganisms ; it is economical and easily controlled.</a:t>
            </a:r>
          </a:p>
          <a:p>
            <a:pPr marL="514350" indent="-514350" algn="just">
              <a:buAutoNum type="arabicPeriod"/>
            </a:pPr>
            <a:r>
              <a:rPr lang="en-US" dirty="0" smtClean="0"/>
              <a:t>The mechanism or action by which heat kills microbes is denaturation of enzymes.</a:t>
            </a:r>
          </a:p>
          <a:p>
            <a:pPr marL="514350" indent="-514350" algn="just">
              <a:buAutoNum type="arabicPeriod"/>
            </a:pPr>
            <a:r>
              <a:rPr lang="en-US" dirty="0" smtClean="0"/>
              <a:t>Thermal death point (TDP) is the lowest temperature at which all bacteria in a liquid culture will be killed in 10 minutes.</a:t>
            </a:r>
          </a:p>
          <a:p>
            <a:pPr marL="514350" indent="-514350" algn="just">
              <a:buAutoNum type="arabicPeriod"/>
            </a:pPr>
            <a:r>
              <a:rPr lang="en-US" dirty="0" smtClean="0"/>
              <a:t>Thermal death time (TDT) is the length of time required to kill all bacteria in a liquid culture at a given temperature.</a:t>
            </a:r>
          </a:p>
          <a:p>
            <a:pPr marL="514350" indent="-514350" algn="just">
              <a:buAutoNum type="arabicPeriod"/>
            </a:pPr>
            <a:r>
              <a:rPr lang="en-US" dirty="0" smtClean="0"/>
              <a:t>Decimal reduction time (DRT) is the length of time in which 90% of a bacterial population will be killed at a given temperature.</a:t>
            </a:r>
            <a:endParaRPr lang="en-US" dirty="0"/>
          </a:p>
        </p:txBody>
      </p:sp>
    </p:spTree>
    <p:extLst>
      <p:ext uri="{BB962C8B-B14F-4D97-AF65-F5344CB8AC3E}">
        <p14:creationId xmlns:p14="http://schemas.microsoft.com/office/powerpoint/2010/main" val="33298233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20688"/>
            <a:ext cx="8229600" cy="5505475"/>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buFont typeface="Wingdings" pitchFamily="2" charset="2"/>
              <a:buChar char="Ø"/>
            </a:pPr>
            <a:r>
              <a:rPr lang="en-US" b="1" i="1" dirty="0" smtClean="0"/>
              <a:t>Moist Heat</a:t>
            </a:r>
          </a:p>
          <a:p>
            <a:pPr marL="0" indent="0" algn="just">
              <a:buNone/>
            </a:pPr>
            <a:r>
              <a:rPr lang="en-US" dirty="0" smtClean="0"/>
              <a:t>Boiling  (100C) kills many vegetative cells and viruses within 10 minutes. </a:t>
            </a:r>
          </a:p>
          <a:p>
            <a:pPr marL="0" indent="0" algn="just">
              <a:buNone/>
            </a:pPr>
            <a:r>
              <a:rPr lang="en-US" b="1" dirty="0" smtClean="0"/>
              <a:t>Endospores and some viruses</a:t>
            </a:r>
            <a:r>
              <a:rPr lang="en-US" dirty="0" smtClean="0"/>
              <a:t>, however, are not destroyed so quickly. One type of </a:t>
            </a:r>
            <a:r>
              <a:rPr lang="en-US" b="1" dirty="0" smtClean="0"/>
              <a:t>hepatitis virus</a:t>
            </a:r>
            <a:r>
              <a:rPr lang="en-US" dirty="0" smtClean="0"/>
              <a:t>, for example, can survive up to 30 minutes of boiling, and some bacterial </a:t>
            </a:r>
            <a:r>
              <a:rPr lang="en-US" b="1" dirty="0" smtClean="0"/>
              <a:t>endospores </a:t>
            </a:r>
            <a:r>
              <a:rPr lang="en-US" dirty="0" smtClean="0"/>
              <a:t>have resist boiling temperatures for more than 20 hours. Boiling is therefore not always a reliable sterilization procedure.</a:t>
            </a:r>
          </a:p>
          <a:p>
            <a:pPr marL="0" indent="0" algn="just">
              <a:buNone/>
            </a:pPr>
            <a:r>
              <a:rPr lang="en-US" dirty="0" smtClean="0"/>
              <a:t> Reliable sterilization with moist heat requires temperature above that of boiling water. These high temperatures are most commonly achieved by steam under pressure in an autoclave.</a:t>
            </a:r>
            <a:endParaRPr lang="en-US" dirty="0"/>
          </a:p>
        </p:txBody>
      </p:sp>
    </p:spTree>
    <p:extLst>
      <p:ext uri="{BB962C8B-B14F-4D97-AF65-F5344CB8AC3E}">
        <p14:creationId xmlns:p14="http://schemas.microsoft.com/office/powerpoint/2010/main" val="42757441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7.2</a:t>
            </a:r>
            <a:endParaRPr 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 y="332656"/>
            <a:ext cx="9144000"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0337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0" indent="0" algn="just">
              <a:buNone/>
            </a:pPr>
            <a:r>
              <a:rPr lang="en-US" dirty="0" smtClean="0"/>
              <a:t>The most commonly used temperature is 121 C at a pressure of 15 pounds per square inch (psi) for 15 minutes. Autoclaving (steam under pressure) is the most effective method of moist heat sterilization. The steam must directly contact the material to be sterilized. There are relations between the  (psi) and the temperature required; and also between the liquid volume and the sterilization time in minutes.</a:t>
            </a:r>
          </a:p>
          <a:p>
            <a:pPr marL="0" indent="0" algn="just">
              <a:buNone/>
            </a:pPr>
            <a:r>
              <a:rPr lang="en-US" dirty="0" smtClean="0"/>
              <a:t>Sterilization times in the autoclave include the time needed for the contents of the containers to reach sterilization. </a:t>
            </a:r>
            <a:endParaRPr lang="en-US" dirty="0"/>
          </a:p>
        </p:txBody>
      </p:sp>
    </p:spTree>
    <p:extLst>
      <p:ext uri="{BB962C8B-B14F-4D97-AF65-F5344CB8AC3E}">
        <p14:creationId xmlns:p14="http://schemas.microsoft.com/office/powerpoint/2010/main" val="25601702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7.3</a:t>
            </a:r>
            <a:endParaRPr lang="en-US" dirty="0"/>
          </a:p>
        </p:txBody>
      </p:sp>
      <p:pic>
        <p:nvPicPr>
          <p:cNvPr id="2050" name="Picture 2" descr="C:\Users\van\Desktop\Camera\٢٠١٦١٢٠٢_٢٣٠٥٥٤.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5" y="332656"/>
            <a:ext cx="8352928" cy="6525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136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b="1" dirty="0" smtClean="0"/>
              <a:t>INTRODUCTION</a:t>
            </a:r>
            <a:endParaRPr lang="en-US" b="1"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pPr marL="0" indent="0" algn="just">
              <a:buNone/>
            </a:pPr>
            <a:r>
              <a:rPr lang="en-US" b="1" dirty="0" smtClean="0"/>
              <a:t>1- Ignatz Semmelweis introduced hand-washing with chlorinated lime by hospital personnel to reduce infections.</a:t>
            </a:r>
          </a:p>
          <a:p>
            <a:pPr marL="0" indent="0" algn="just">
              <a:buNone/>
            </a:pPr>
            <a:r>
              <a:rPr lang="en-US" b="1" dirty="0" smtClean="0"/>
              <a:t>2- Joseph Lister introduced aseptic surgery, including heat sterilization of instruments and disinfection of wounds.</a:t>
            </a:r>
          </a:p>
          <a:p>
            <a:pPr marL="0" indent="0" algn="just">
              <a:buNone/>
            </a:pPr>
            <a:r>
              <a:rPr lang="en-US" b="1" dirty="0" smtClean="0"/>
              <a:t>3-Microbial growth can be controlled by physical and chemical methods.</a:t>
            </a:r>
          </a:p>
          <a:p>
            <a:pPr marL="0" indent="0" algn="just">
              <a:buNone/>
            </a:pPr>
            <a:r>
              <a:rPr lang="en-US" b="1" dirty="0" smtClean="0"/>
              <a:t>4- Control of microbial growth can prevent infections and food spoilage.</a:t>
            </a:r>
          </a:p>
          <a:p>
            <a:pPr marL="0" indent="0" algn="just">
              <a:buNone/>
            </a:pPr>
            <a:r>
              <a:rPr lang="en-US" b="1" dirty="0" smtClean="0"/>
              <a:t>5- Sterilization is the process of destroying all microbial life on an object.</a:t>
            </a:r>
          </a:p>
          <a:p>
            <a:pPr marL="0" indent="0" algn="just">
              <a:buNone/>
            </a:pPr>
            <a:r>
              <a:rPr lang="en-US" b="1" dirty="0" smtClean="0"/>
              <a:t>6- Disinfection is the process of reducing or inhibiting microbial growth.</a:t>
            </a:r>
          </a:p>
          <a:p>
            <a:pPr marL="0" indent="0" algn="just">
              <a:buNone/>
            </a:pPr>
            <a:r>
              <a:rPr lang="en-US" b="1" dirty="0" smtClean="0"/>
              <a:t>Go TO Table (1)</a:t>
            </a:r>
            <a:endParaRPr lang="en-US" b="1" dirty="0"/>
          </a:p>
        </p:txBody>
      </p:sp>
    </p:spTree>
    <p:extLst>
      <p:ext uri="{BB962C8B-B14F-4D97-AF65-F5344CB8AC3E}">
        <p14:creationId xmlns:p14="http://schemas.microsoft.com/office/powerpoint/2010/main" val="581867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7.4</a:t>
            </a:r>
            <a:endParaRPr lang="en-US" dirty="0"/>
          </a:p>
        </p:txBody>
      </p:sp>
      <p:pic>
        <p:nvPicPr>
          <p:cNvPr id="3074" name="Picture 2" descr="C:\Users\van\Desktop\Camera\٢٠١٦١٢٠٢_٢٣٠٦٢٤.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5" y="188640"/>
            <a:ext cx="8676456" cy="5937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4442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62500" lnSpcReduction="20000"/>
          </a:bodyPr>
          <a:lstStyle/>
          <a:p>
            <a:pPr algn="just">
              <a:buFont typeface="Wingdings" pitchFamily="2" charset="2"/>
              <a:buChar char="Ø"/>
            </a:pPr>
            <a:r>
              <a:rPr lang="en-US" sz="5100" b="1" i="1" dirty="0" smtClean="0"/>
              <a:t>Pasteurization</a:t>
            </a:r>
            <a:r>
              <a:rPr lang="en-US" dirty="0" smtClean="0"/>
              <a:t> </a:t>
            </a:r>
          </a:p>
          <a:p>
            <a:pPr marL="0" indent="0" algn="just">
              <a:buNone/>
            </a:pPr>
            <a:r>
              <a:rPr lang="en-US" dirty="0" smtClean="0"/>
              <a:t>Pasteur used mild heating, which was sufficient to kill organisms that caused the particular spoilage problem without seriously damaging the taste of the product. The same principle was later applied to milk to produce what we now call pasteurized milk. Milk was first pasteurized to eliminate the tuberculosis bacterium. Many relatively heat-resistant (thermoduric) organisms survive pasteurization, but these are unlikely to cause disease or cause refrigerated milk to spoil in a short time.</a:t>
            </a:r>
          </a:p>
          <a:p>
            <a:pPr marL="514350" indent="-514350" algn="just">
              <a:buAutoNum type="arabicPeriod"/>
            </a:pPr>
            <a:r>
              <a:rPr lang="en-US" b="1" dirty="0" smtClean="0"/>
              <a:t>Classic pasteurization treatment of milk</a:t>
            </a:r>
          </a:p>
          <a:p>
            <a:pPr marL="0" indent="0" algn="just">
              <a:buNone/>
            </a:pPr>
            <a:r>
              <a:rPr lang="en-US" dirty="0" smtClean="0"/>
              <a:t>The milk exposed to a temperature of about 63C for 30 minutes.</a:t>
            </a:r>
          </a:p>
          <a:p>
            <a:pPr marL="0" indent="0" algn="just">
              <a:buNone/>
            </a:pPr>
            <a:r>
              <a:rPr lang="en-US" b="1" dirty="0" smtClean="0"/>
              <a:t>2.     High-temperature short-time (HTST) pasteurization</a:t>
            </a:r>
          </a:p>
          <a:p>
            <a:pPr marL="0" lvl="0" indent="0" algn="just">
              <a:buNone/>
            </a:pPr>
            <a:r>
              <a:rPr lang="en-US" sz="3100" dirty="0">
                <a:solidFill>
                  <a:prstClr val="black"/>
                </a:solidFill>
              </a:rPr>
              <a:t>The milk exposed to a temperature of about </a:t>
            </a:r>
            <a:r>
              <a:rPr lang="en-US" sz="3100" dirty="0" smtClean="0">
                <a:solidFill>
                  <a:prstClr val="black"/>
                </a:solidFill>
              </a:rPr>
              <a:t>72C </a:t>
            </a:r>
            <a:r>
              <a:rPr lang="en-US" sz="3100" dirty="0">
                <a:solidFill>
                  <a:prstClr val="black"/>
                </a:solidFill>
              </a:rPr>
              <a:t>for </a:t>
            </a:r>
            <a:r>
              <a:rPr lang="en-US" sz="3100" dirty="0" smtClean="0">
                <a:solidFill>
                  <a:prstClr val="black"/>
                </a:solidFill>
              </a:rPr>
              <a:t>15 seconds.</a:t>
            </a:r>
          </a:p>
          <a:p>
            <a:pPr marL="0" lvl="0" indent="0" algn="just">
              <a:buNone/>
            </a:pPr>
            <a:r>
              <a:rPr lang="en-US" sz="3100" b="1" dirty="0" smtClean="0">
                <a:solidFill>
                  <a:prstClr val="black"/>
                </a:solidFill>
              </a:rPr>
              <a:t>3. Ultra-high temperature (UHT) treatments </a:t>
            </a:r>
            <a:r>
              <a:rPr lang="en-US" sz="3100" dirty="0" smtClean="0">
                <a:solidFill>
                  <a:prstClr val="black"/>
                </a:solidFill>
              </a:rPr>
              <a:t>so milk can be stored without refrigeration. By the use of special equipment , the temperature rise  from 74C to 140 for 5 seconds and then drops  back to 74.</a:t>
            </a:r>
            <a:endParaRPr lang="en-US" sz="3100" dirty="0">
              <a:solidFill>
                <a:prstClr val="black"/>
              </a:solidFill>
            </a:endParaRPr>
          </a:p>
          <a:p>
            <a:pPr marL="0" indent="0">
              <a:buNone/>
            </a:pPr>
            <a:endParaRPr lang="en-US" dirty="0"/>
          </a:p>
        </p:txBody>
      </p:sp>
    </p:spTree>
    <p:extLst>
      <p:ext uri="{BB962C8B-B14F-4D97-AF65-F5344CB8AC3E}">
        <p14:creationId xmlns:p14="http://schemas.microsoft.com/office/powerpoint/2010/main" val="507038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buFont typeface="Wingdings" pitchFamily="2" charset="2"/>
              <a:buChar char="Ø"/>
            </a:pPr>
            <a:r>
              <a:rPr lang="en-US" b="1" i="1" dirty="0" smtClean="0"/>
              <a:t>Dry Heat Sterilization</a:t>
            </a:r>
          </a:p>
          <a:p>
            <a:pPr marL="0" indent="0" algn="just">
              <a:buNone/>
            </a:pPr>
            <a:r>
              <a:rPr lang="en-US" dirty="0" smtClean="0"/>
              <a:t>One of the simplest methods of dry heat sterilization is direct flaming. You will use this procedure many times in the microbiology laboratory when you sterilize inoculating loops.</a:t>
            </a:r>
          </a:p>
          <a:p>
            <a:pPr marL="0" indent="0" algn="just">
              <a:buNone/>
            </a:pPr>
            <a:r>
              <a:rPr lang="en-US" dirty="0" smtClean="0"/>
              <a:t>Another form of dry heat sterilization is hot air sterilization. Items to be  sterilized by this procedure are placed in an oven. Generally, a temperature of about 170 C maintained for nearly two hours ensures sterilization.</a:t>
            </a:r>
            <a:endParaRPr lang="en-US" dirty="0"/>
          </a:p>
        </p:txBody>
      </p:sp>
    </p:spTree>
    <p:extLst>
      <p:ext uri="{BB962C8B-B14F-4D97-AF65-F5344CB8AC3E}">
        <p14:creationId xmlns:p14="http://schemas.microsoft.com/office/powerpoint/2010/main" val="27299618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endParaRPr lang="en-US" b="1" dirty="0"/>
          </a:p>
        </p:txBody>
      </p:sp>
      <p:sp>
        <p:nvSpPr>
          <p:cNvPr id="3" name="Content Placeholder 2"/>
          <p:cNvSpPr>
            <a:spLocks noGrp="1"/>
          </p:cNvSpPr>
          <p:nvPr>
            <p:ph idx="1"/>
          </p:nvPr>
        </p:nvSpPr>
        <p:spPr>
          <a:xfrm>
            <a:off x="457200" y="620688"/>
            <a:ext cx="8229600" cy="5505475"/>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sz="4400" b="1" dirty="0">
                <a:solidFill>
                  <a:prstClr val="black"/>
                </a:solidFill>
                <a:ea typeface="+mj-ea"/>
                <a:cs typeface="+mj-cs"/>
              </a:rPr>
              <a:t>B- Filtration</a:t>
            </a:r>
            <a:endParaRPr lang="en-US" dirty="0" smtClean="0"/>
          </a:p>
          <a:p>
            <a:pPr marL="514350" indent="-514350">
              <a:buAutoNum type="arabicPeriod"/>
            </a:pPr>
            <a:r>
              <a:rPr lang="en-US" dirty="0" smtClean="0"/>
              <a:t>Filtration is the passage of a liquid or gas through a filter with pores small enough to retain microbes.</a:t>
            </a:r>
          </a:p>
          <a:p>
            <a:pPr marL="514350" indent="-514350">
              <a:buAutoNum type="arabicPeriod"/>
            </a:pPr>
            <a:r>
              <a:rPr lang="en-US" dirty="0" smtClean="0"/>
              <a:t>Microbes can be removed from air by high-efficiency particulate air filters.</a:t>
            </a:r>
          </a:p>
          <a:p>
            <a:pPr marL="514350" indent="-514350">
              <a:buAutoNum type="arabicPeriod"/>
            </a:pPr>
            <a:r>
              <a:rPr lang="en-US" dirty="0" smtClean="0"/>
              <a:t>Membrane filters composed of nitrocellulose or cellulose acetate are commonly used to filter out bacteria, viruses, and even large proteins.</a:t>
            </a:r>
            <a:endParaRPr lang="en-US" dirty="0"/>
          </a:p>
        </p:txBody>
      </p:sp>
    </p:spTree>
    <p:extLst>
      <p:ext uri="{BB962C8B-B14F-4D97-AF65-F5344CB8AC3E}">
        <p14:creationId xmlns:p14="http://schemas.microsoft.com/office/powerpoint/2010/main" val="25542671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7.3</a:t>
            </a:r>
            <a:endParaRPr lang="en-US" dirty="0"/>
          </a:p>
        </p:txBody>
      </p:sp>
      <p:pic>
        <p:nvPicPr>
          <p:cNvPr id="4098" name="Picture 2" descr="C:\Users\van\Desktop\Camera\٢٠١٦١٢٠٢_٢٣٠٧٠٦.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118064" y="-605895"/>
            <a:ext cx="6691850" cy="828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8908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85000" lnSpcReduction="20000"/>
          </a:bodyPr>
          <a:lstStyle/>
          <a:p>
            <a:pPr marL="0" indent="0" algn="just">
              <a:buNone/>
            </a:pPr>
            <a:r>
              <a:rPr lang="en-US" sz="4400" b="1" dirty="0">
                <a:solidFill>
                  <a:prstClr val="black"/>
                </a:solidFill>
                <a:ea typeface="+mj-ea"/>
                <a:cs typeface="+mj-cs"/>
              </a:rPr>
              <a:t>C- low Temperature</a:t>
            </a:r>
            <a:endParaRPr lang="en-US" dirty="0" smtClean="0"/>
          </a:p>
          <a:p>
            <a:pPr marL="514350" indent="-514350" algn="just">
              <a:buAutoNum type="arabicPeriod"/>
            </a:pPr>
            <a:r>
              <a:rPr lang="en-US" dirty="0" smtClean="0"/>
              <a:t>The effectiveness of low temperatures depends on the particular microorganisms and the intensity of the application.</a:t>
            </a:r>
          </a:p>
          <a:p>
            <a:pPr marL="514350" indent="-514350" algn="just">
              <a:buAutoNum type="arabicPeriod"/>
            </a:pPr>
            <a:r>
              <a:rPr lang="en-US" dirty="0" smtClean="0"/>
              <a:t>Most microorganisms do not reproduce at ordinary refrigerator temperatures (0 to 7C).</a:t>
            </a:r>
          </a:p>
          <a:p>
            <a:pPr marL="514350" indent="-514350" algn="just">
              <a:buAutoNum type="arabicPeriod"/>
            </a:pPr>
            <a:r>
              <a:rPr lang="en-US" dirty="0" smtClean="0"/>
              <a:t>Many microbes survive (but do not grow) at the subzero temperatures used to store foods.</a:t>
            </a:r>
          </a:p>
          <a:p>
            <a:pPr marL="0" indent="0" algn="just">
              <a:buNone/>
            </a:pPr>
            <a:r>
              <a:rPr lang="en-US" dirty="0" smtClean="0"/>
              <a:t>Yet, psychrotrophs do grow slowly at a refrigerator  temperatures and will alter the appearance and taste of foods after a considerable time. Some bacteria can grow at temperatures several degrees below freezing.</a:t>
            </a:r>
            <a:endParaRPr lang="en-US" dirty="0"/>
          </a:p>
        </p:txBody>
      </p:sp>
    </p:spTree>
    <p:extLst>
      <p:ext uri="{BB962C8B-B14F-4D97-AF65-F5344CB8AC3E}">
        <p14:creationId xmlns:p14="http://schemas.microsoft.com/office/powerpoint/2010/main" val="18188379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3" name="Content Placeholder 2"/>
          <p:cNvSpPr>
            <a:spLocks noGrp="1"/>
          </p:cNvSpPr>
          <p:nvPr>
            <p:ph idx="1"/>
          </p:nvPr>
        </p:nvSpPr>
        <p:spPr>
          <a:xfrm>
            <a:off x="457200" y="620688"/>
            <a:ext cx="8229600" cy="5505475"/>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0" indent="0" algn="just">
              <a:buNone/>
            </a:pPr>
            <a:r>
              <a:rPr lang="en-US" sz="4400" b="1" dirty="0">
                <a:solidFill>
                  <a:prstClr val="black"/>
                </a:solidFill>
                <a:ea typeface="+mj-ea"/>
                <a:cs typeface="+mj-cs"/>
              </a:rPr>
              <a:t>D- Desiccation </a:t>
            </a:r>
            <a:endParaRPr lang="en-US" dirty="0" smtClean="0"/>
          </a:p>
          <a:p>
            <a:pPr marL="514350" indent="-514350" algn="just">
              <a:buAutoNum type="arabicPeriod"/>
            </a:pPr>
            <a:r>
              <a:rPr lang="en-US" dirty="0" smtClean="0"/>
              <a:t>In the absence of water, microorganisms cannot grow but can remain viable.</a:t>
            </a:r>
          </a:p>
          <a:p>
            <a:pPr marL="514350" indent="-514350" algn="just">
              <a:buAutoNum type="arabicPeriod"/>
            </a:pPr>
            <a:r>
              <a:rPr lang="en-US" b="1" dirty="0" smtClean="0"/>
              <a:t>Viruses and endospores</a:t>
            </a:r>
            <a:r>
              <a:rPr lang="en-US" dirty="0" smtClean="0"/>
              <a:t> can resist desiccation.</a:t>
            </a:r>
          </a:p>
          <a:p>
            <a:pPr marL="0" indent="0" algn="just">
              <a:buNone/>
            </a:pPr>
            <a:r>
              <a:rPr lang="en-US" dirty="0" smtClean="0"/>
              <a:t>For example </a:t>
            </a:r>
            <a:r>
              <a:rPr lang="en-US" b="1" dirty="0" smtClean="0"/>
              <a:t>gonorrhea bacterium </a:t>
            </a:r>
            <a:r>
              <a:rPr lang="en-US" dirty="0" smtClean="0"/>
              <a:t>can with-stand dryness for only about an hour, but the </a:t>
            </a:r>
            <a:r>
              <a:rPr lang="en-US" b="1" dirty="0" smtClean="0"/>
              <a:t>tuberculosis</a:t>
            </a:r>
            <a:r>
              <a:rPr lang="en-US" dirty="0" smtClean="0"/>
              <a:t> bacterium can remain viable for months. Nomadic peoples such as some Native Americans used desiccation to preserve foods. They found that if meat is sliced thin and sun dried, it can be preserved for long periods.</a:t>
            </a:r>
            <a:endParaRPr lang="en-US" dirty="0"/>
          </a:p>
        </p:txBody>
      </p:sp>
    </p:spTree>
    <p:extLst>
      <p:ext uri="{BB962C8B-B14F-4D97-AF65-F5344CB8AC3E}">
        <p14:creationId xmlns:p14="http://schemas.microsoft.com/office/powerpoint/2010/main" val="1369534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3" name="Content Placeholder 2"/>
          <p:cNvSpPr>
            <a:spLocks noGrp="1"/>
          </p:cNvSpPr>
          <p:nvPr>
            <p:ph idx="1"/>
          </p:nvPr>
        </p:nvSpPr>
        <p:spPr/>
        <p:txBody>
          <a:bodyPr>
            <a:normAutofit/>
          </a:bodyPr>
          <a:lstStyle/>
          <a:p>
            <a:pPr marL="0" indent="0" algn="just">
              <a:buNone/>
            </a:pPr>
            <a:r>
              <a:rPr lang="en-US" sz="4400" b="1" dirty="0">
                <a:solidFill>
                  <a:prstClr val="black"/>
                </a:solidFill>
                <a:ea typeface="+mj-ea"/>
                <a:cs typeface="+mj-cs"/>
              </a:rPr>
              <a:t>E. Osmotic </a:t>
            </a:r>
            <a:endParaRPr lang="en-US" sz="2000" dirty="0" smtClean="0"/>
          </a:p>
          <a:p>
            <a:pPr marL="514350" indent="-514350" algn="just">
              <a:buAutoNum type="arabicPeriod"/>
            </a:pPr>
            <a:r>
              <a:rPr lang="en-US" sz="2000" dirty="0" smtClean="0"/>
              <a:t>Microorganisms in high concentrations of salts and sugars undergo plasmolysis.</a:t>
            </a:r>
          </a:p>
          <a:p>
            <a:pPr marL="514350" indent="-514350" algn="just">
              <a:buAutoNum type="arabicPeriod"/>
            </a:pPr>
            <a:r>
              <a:rPr lang="en-US" sz="2000" dirty="0" smtClean="0"/>
              <a:t>Molds and yeasts are more capable of growing in materials with low moisture or high osmotic pressure than bacteria are.</a:t>
            </a:r>
          </a:p>
          <a:p>
            <a:pPr marL="0" indent="0" algn="just">
              <a:buNone/>
            </a:pPr>
            <a:r>
              <a:rPr lang="en-US" sz="2000" dirty="0" smtClean="0"/>
              <a:t>The principle of osmotic pressure is used in the preservation of foods. For example, concentrated salt solution are used to cure meats, and thick sugar solutions are used to preserve fruits.</a:t>
            </a:r>
          </a:p>
          <a:p>
            <a:pPr marL="0" indent="0" algn="just">
              <a:buNone/>
            </a:pPr>
            <a:r>
              <a:rPr lang="en-US" sz="2000" dirty="0" smtClean="0"/>
              <a:t>Molds and yeast are much more capable than bacteria of growing in materials with low moisture or high osmotic pressures. This property of molds, sometimes combined with their ability to grow under acidic conditions, is the reason fruits and grains are spoiled by molds rather than by bacteria.</a:t>
            </a:r>
            <a:endParaRPr lang="en-US" sz="2000" dirty="0"/>
          </a:p>
        </p:txBody>
      </p:sp>
    </p:spTree>
    <p:extLst>
      <p:ext uri="{BB962C8B-B14F-4D97-AF65-F5344CB8AC3E}">
        <p14:creationId xmlns:p14="http://schemas.microsoft.com/office/powerpoint/2010/main" val="23544399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3" name="Content Placeholder 2"/>
          <p:cNvSpPr>
            <a:spLocks noGrp="1"/>
          </p:cNvSpPr>
          <p:nvPr>
            <p:ph idx="1"/>
          </p:nvPr>
        </p:nvSpPr>
        <p:spPr/>
        <p:txBody>
          <a:bodyPr>
            <a:normAutofit fontScale="70000" lnSpcReduction="20000"/>
          </a:bodyPr>
          <a:lstStyle/>
          <a:p>
            <a:pPr marL="0" indent="0" algn="just">
              <a:buNone/>
            </a:pPr>
            <a:r>
              <a:rPr lang="en-US" sz="4400" b="1" dirty="0">
                <a:solidFill>
                  <a:prstClr val="black"/>
                </a:solidFill>
                <a:ea typeface="+mj-ea"/>
                <a:cs typeface="+mj-cs"/>
              </a:rPr>
              <a:t>F- Radiation</a:t>
            </a:r>
            <a:endParaRPr lang="en-US" dirty="0" smtClean="0"/>
          </a:p>
          <a:p>
            <a:pPr marL="514350" indent="-514350" algn="just">
              <a:buAutoNum type="arabicPeriod"/>
            </a:pPr>
            <a:r>
              <a:rPr lang="en-US" dirty="0" smtClean="0"/>
              <a:t>The effects of radiation depend on its wavelength, intensity, and duration.</a:t>
            </a:r>
          </a:p>
          <a:p>
            <a:pPr marL="514350" indent="-514350" algn="just">
              <a:buAutoNum type="arabicPeriod"/>
            </a:pPr>
            <a:r>
              <a:rPr lang="en-US" dirty="0" smtClean="0"/>
              <a:t>Ionizing radiation (gamma rays and high-energy electron beams) has a high degree of penetration and exerts its effect primarily by ionizing water and forming highly reactive hydroxyl radicals.</a:t>
            </a:r>
          </a:p>
          <a:p>
            <a:pPr marL="514350" indent="-514350" algn="just">
              <a:buAutoNum type="arabicPeriod"/>
            </a:pPr>
            <a:r>
              <a:rPr lang="en-US" dirty="0" smtClean="0"/>
              <a:t>Ultraviolet radiation, a form of nonionizing radiation, has a low degree of penetration and causes cell damage by making DNA thymine dimers that interfere with the DNA replication; the most effective germicidal wavelength in 260 nm.</a:t>
            </a:r>
          </a:p>
          <a:p>
            <a:pPr marL="514350" indent="-514350" algn="just">
              <a:buAutoNum type="arabicPeriod"/>
            </a:pPr>
            <a:r>
              <a:rPr lang="en-US" dirty="0" smtClean="0"/>
              <a:t>Microwaves can kill microbes indirectly as materials get hot.</a:t>
            </a:r>
            <a:endParaRPr lang="en-US" dirty="0"/>
          </a:p>
        </p:txBody>
      </p:sp>
    </p:spTree>
    <p:extLst>
      <p:ext uri="{BB962C8B-B14F-4D97-AF65-F5344CB8AC3E}">
        <p14:creationId xmlns:p14="http://schemas.microsoft.com/office/powerpoint/2010/main" val="12511249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Chemical Methods of Microbial Control</a:t>
            </a:r>
            <a:endParaRPr lang="en-US" b="1" dirty="0"/>
          </a:p>
        </p:txBody>
      </p:sp>
      <p:sp>
        <p:nvSpPr>
          <p:cNvPr id="3" name="Content Placeholder 2"/>
          <p:cNvSpPr>
            <a:spLocks noGrp="1"/>
          </p:cNvSpPr>
          <p:nvPr>
            <p:ph idx="1"/>
          </p:nvPr>
        </p:nvSpPr>
        <p:spPr/>
        <p:txBody>
          <a:bodyPr>
            <a:normAutofit fontScale="92500" lnSpcReduction="20000"/>
          </a:bodyPr>
          <a:lstStyle/>
          <a:p>
            <a:pPr marL="514350" indent="-514350" algn="just">
              <a:buAutoNum type="arabicPeriod"/>
            </a:pPr>
            <a:r>
              <a:rPr lang="en-US" dirty="0" smtClean="0"/>
              <a:t>Chemical agents are used on living tissue (as antiseptics and on inanimate objects (as disinfectants).</a:t>
            </a:r>
          </a:p>
          <a:p>
            <a:pPr marL="514350" indent="-514350" algn="just">
              <a:buAutoNum type="arabicPeriod"/>
            </a:pPr>
            <a:r>
              <a:rPr lang="en-US" dirty="0" smtClean="0"/>
              <a:t>Few chemical agents achieve sterility.</a:t>
            </a:r>
          </a:p>
          <a:p>
            <a:pPr marL="0" indent="0" algn="just">
              <a:buNone/>
            </a:pPr>
            <a:r>
              <a:rPr lang="en-US" dirty="0"/>
              <a:t> </a:t>
            </a:r>
            <a:r>
              <a:rPr lang="en-US" b="1" u="sng" dirty="0" smtClean="0"/>
              <a:t>Principles of Effective Disinfection</a:t>
            </a:r>
          </a:p>
          <a:p>
            <a:pPr marL="514350" indent="-514350" algn="just">
              <a:buAutoNum type="arabicPeriod"/>
            </a:pPr>
            <a:r>
              <a:rPr lang="en-US" dirty="0" smtClean="0"/>
              <a:t>Careful attention should be paid to the properties and concentration of the disinfectant to be used.</a:t>
            </a:r>
          </a:p>
          <a:p>
            <a:pPr marL="514350" indent="-514350" algn="just">
              <a:buAutoNum type="arabicPeriod"/>
            </a:pPr>
            <a:r>
              <a:rPr lang="en-US" dirty="0" smtClean="0"/>
              <a:t>The presence of organic matter, degree of contact with microorganisms, and temperature should also considered.</a:t>
            </a:r>
            <a:endParaRPr lang="en-US" dirty="0"/>
          </a:p>
        </p:txBody>
      </p:sp>
    </p:spTree>
    <p:extLst>
      <p:ext uri="{BB962C8B-B14F-4D97-AF65-F5344CB8AC3E}">
        <p14:creationId xmlns:p14="http://schemas.microsoft.com/office/powerpoint/2010/main" val="3778289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US" sz="1800" b="1" dirty="0" smtClean="0"/>
              <a:t>TABLE-ONE</a:t>
            </a:r>
            <a:br>
              <a:rPr lang="en-US" sz="1800" b="1" dirty="0" smtClean="0"/>
            </a:br>
            <a:r>
              <a:rPr lang="en-US" sz="1800" b="1" dirty="0" smtClean="0"/>
              <a:t>Terminology Related to the Control of Microbial Growth</a:t>
            </a:r>
            <a:endParaRPr lang="en-US" sz="1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6850715"/>
              </p:ext>
            </p:extLst>
          </p:nvPr>
        </p:nvGraphicFramePr>
        <p:xfrm>
          <a:off x="107504" y="116632"/>
          <a:ext cx="9001000" cy="6480721"/>
        </p:xfrm>
        <a:graphic>
          <a:graphicData uri="http://schemas.openxmlformats.org/drawingml/2006/table">
            <a:tbl>
              <a:tblPr firstRow="1" bandRow="1">
                <a:tableStyleId>{5C22544A-7EE6-4342-B048-85BDC9FD1C3A}</a:tableStyleId>
              </a:tblPr>
              <a:tblGrid>
                <a:gridCol w="1584176"/>
                <a:gridCol w="288032"/>
                <a:gridCol w="3963888"/>
                <a:gridCol w="3164904"/>
              </a:tblGrid>
              <a:tr h="434262">
                <a:tc gridSpan="2">
                  <a:txBody>
                    <a:bodyPr/>
                    <a:lstStyle/>
                    <a:p>
                      <a:r>
                        <a:rPr lang="en-US" dirty="0" smtClean="0"/>
                        <a:t>TERM</a:t>
                      </a:r>
                      <a:endParaRPr lang="en-US" dirty="0"/>
                    </a:p>
                  </a:txBody>
                  <a:tcPr/>
                </a:tc>
                <a:tc hMerge="1">
                  <a:txBody>
                    <a:bodyPr/>
                    <a:lstStyle/>
                    <a:p>
                      <a:endParaRPr lang="en-US"/>
                    </a:p>
                  </a:txBody>
                  <a:tcPr/>
                </a:tc>
                <a:tc>
                  <a:txBody>
                    <a:bodyPr/>
                    <a:lstStyle/>
                    <a:p>
                      <a:r>
                        <a:rPr lang="en-US" dirty="0" smtClean="0"/>
                        <a:t>DEFINITION</a:t>
                      </a:r>
                      <a:endParaRPr lang="en-US" dirty="0"/>
                    </a:p>
                  </a:txBody>
                  <a:tcPr/>
                </a:tc>
                <a:tc>
                  <a:txBody>
                    <a:bodyPr/>
                    <a:lstStyle/>
                    <a:p>
                      <a:r>
                        <a:rPr lang="en-US" dirty="0" smtClean="0"/>
                        <a:t>COMMENTS</a:t>
                      </a:r>
                      <a:endParaRPr lang="en-US" dirty="0"/>
                    </a:p>
                  </a:txBody>
                  <a:tcPr/>
                </a:tc>
              </a:tr>
              <a:tr h="434262">
                <a:tc gridSpan="4">
                  <a:txBody>
                    <a:bodyPr/>
                    <a:lstStyle/>
                    <a:p>
                      <a:r>
                        <a:rPr lang="en-US" dirty="0" smtClean="0"/>
                        <a:t>Terms Related to Destruction of Organisms</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55422">
                <a:tc>
                  <a:txBody>
                    <a:bodyPr/>
                    <a:lstStyle/>
                    <a:p>
                      <a:r>
                        <a:rPr lang="en-US" sz="1600" b="1" dirty="0" smtClean="0"/>
                        <a:t>Sterilization</a:t>
                      </a:r>
                      <a:endParaRPr lang="en-US" sz="1600" b="1" dirty="0"/>
                    </a:p>
                  </a:txBody>
                  <a:tcPr/>
                </a:tc>
                <a:tc gridSpan="2">
                  <a:txBody>
                    <a:bodyPr/>
                    <a:lstStyle/>
                    <a:p>
                      <a:pPr algn="just"/>
                      <a:r>
                        <a:rPr lang="en-US" sz="1600" b="1" dirty="0" smtClean="0"/>
                        <a:t>The process of destroying all forms of microbial life on an object or in a material. This includes the destruction of endospores-the most resistant form of microbial life. Sterilization is absolute; there are no degrees of sterilization.</a:t>
                      </a:r>
                      <a:endParaRPr lang="en-US" sz="1600" b="1" dirty="0"/>
                    </a:p>
                  </a:txBody>
                  <a:tcPr/>
                </a:tc>
                <a:tc hMerge="1">
                  <a:txBody>
                    <a:bodyPr/>
                    <a:lstStyle/>
                    <a:p>
                      <a:endParaRPr lang="en-US" dirty="0"/>
                    </a:p>
                  </a:txBody>
                  <a:tcPr/>
                </a:tc>
                <a:tc>
                  <a:txBody>
                    <a:bodyPr/>
                    <a:lstStyle/>
                    <a:p>
                      <a:pPr algn="just"/>
                      <a:r>
                        <a:rPr lang="en-US" sz="1600" b="1" dirty="0" smtClean="0"/>
                        <a:t>Typical temperatures required: moist heat; 121 C for 15 minutes; dry heat, 170 for 120 minutes. Other methods are ionizing radiation and gases such as ethylene oxide.</a:t>
                      </a:r>
                      <a:endParaRPr lang="en-US" sz="1600" b="1" dirty="0"/>
                    </a:p>
                  </a:txBody>
                  <a:tcPr/>
                </a:tc>
              </a:tr>
              <a:tr h="1693670">
                <a:tc>
                  <a:txBody>
                    <a:bodyPr/>
                    <a:lstStyle/>
                    <a:p>
                      <a:r>
                        <a:rPr lang="en-US" sz="1600" b="1" dirty="0" smtClean="0"/>
                        <a:t>Disinfection</a:t>
                      </a:r>
                      <a:endParaRPr lang="en-US" sz="1600" b="1" dirty="0"/>
                    </a:p>
                  </a:txBody>
                  <a:tcPr/>
                </a:tc>
                <a:tc gridSpan="2">
                  <a:txBody>
                    <a:bodyPr/>
                    <a:lstStyle/>
                    <a:p>
                      <a:pPr algn="just"/>
                      <a:r>
                        <a:rPr lang="en-US" sz="1600" b="1" dirty="0" smtClean="0"/>
                        <a:t>The process of destroying vegetative pathogens</a:t>
                      </a:r>
                      <a:r>
                        <a:rPr lang="en-US" sz="1600" b="1" baseline="0" dirty="0" smtClean="0"/>
                        <a:t> but not necessarily endospores or viruses. Usually, a disinfectant is a chemical applied to an object or a material. Disinfectants tend to reduce or inhibit growth; they usually do not sterilize.</a:t>
                      </a:r>
                      <a:endParaRPr lang="en-US" sz="1600" b="1" dirty="0"/>
                    </a:p>
                  </a:txBody>
                  <a:tcPr/>
                </a:tc>
                <a:tc hMerge="1">
                  <a:txBody>
                    <a:bodyPr/>
                    <a:lstStyle/>
                    <a:p>
                      <a:endParaRPr lang="en-US"/>
                    </a:p>
                  </a:txBody>
                  <a:tcPr/>
                </a:tc>
                <a:tc>
                  <a:txBody>
                    <a:bodyPr/>
                    <a:lstStyle/>
                    <a:p>
                      <a:pPr algn="just"/>
                      <a:r>
                        <a:rPr lang="en-US" sz="1600" b="1" dirty="0" smtClean="0"/>
                        <a:t>Term usually applied to use of liquid chemical solutions on surfaces or to elimination of pathogens in water- for example, by chlorination.</a:t>
                      </a:r>
                      <a:endParaRPr lang="en-US" sz="1600" b="1" dirty="0"/>
                    </a:p>
                  </a:txBody>
                  <a:tcPr/>
                </a:tc>
              </a:tr>
              <a:tr h="920207">
                <a:tc>
                  <a:txBody>
                    <a:bodyPr/>
                    <a:lstStyle/>
                    <a:p>
                      <a:r>
                        <a:rPr lang="en-US" sz="1600" b="1" dirty="0" smtClean="0"/>
                        <a:t>Antisepsis</a:t>
                      </a:r>
                      <a:endParaRPr lang="en-US" sz="1600" b="1" dirty="0"/>
                    </a:p>
                  </a:txBody>
                  <a:tcPr/>
                </a:tc>
                <a:tc gridSpan="2">
                  <a:txBody>
                    <a:bodyPr/>
                    <a:lstStyle/>
                    <a:p>
                      <a:pPr algn="just"/>
                      <a:r>
                        <a:rPr lang="en-US" sz="1600" b="1" dirty="0" smtClean="0"/>
                        <a:t>Chemical disinfection of the skin, mucous membranes, or other living tissues.</a:t>
                      </a:r>
                      <a:endParaRPr lang="en-US" sz="1600" b="1" dirty="0"/>
                    </a:p>
                  </a:txBody>
                  <a:tcPr/>
                </a:tc>
                <a:tc hMerge="1">
                  <a:txBody>
                    <a:bodyPr/>
                    <a:lstStyle/>
                    <a:p>
                      <a:endParaRPr lang="en-US"/>
                    </a:p>
                  </a:txBody>
                  <a:tcPr/>
                </a:tc>
                <a:tc>
                  <a:txBody>
                    <a:bodyPr/>
                    <a:lstStyle/>
                    <a:p>
                      <a:pPr algn="just"/>
                      <a:r>
                        <a:rPr lang="en-US" sz="1600" b="1" dirty="0" smtClean="0"/>
                        <a:t>Term especially applied to treatment of wounds. Antisepsis is a specific kind of disinfection.</a:t>
                      </a:r>
                      <a:endParaRPr lang="en-US" sz="1600" b="1" dirty="0"/>
                    </a:p>
                  </a:txBody>
                  <a:tcPr/>
                </a:tc>
              </a:tr>
              <a:tr h="1342898">
                <a:tc>
                  <a:txBody>
                    <a:bodyPr/>
                    <a:lstStyle/>
                    <a:p>
                      <a:r>
                        <a:rPr lang="en-US" sz="1600" b="1" dirty="0" smtClean="0"/>
                        <a:t>Germicide</a:t>
                      </a:r>
                      <a:endParaRPr lang="en-US" sz="1600" b="1" dirty="0"/>
                    </a:p>
                  </a:txBody>
                  <a:tcPr/>
                </a:tc>
                <a:tc gridSpan="2">
                  <a:txBody>
                    <a:bodyPr/>
                    <a:lstStyle/>
                    <a:p>
                      <a:pPr algn="just"/>
                      <a:r>
                        <a:rPr lang="en-US" sz="1600" b="1" dirty="0" smtClean="0"/>
                        <a:t>A chemical agent that rapidly kills microbes but not necessarily their endospores</a:t>
                      </a:r>
                      <a:endParaRPr lang="en-US" sz="1600" b="1" dirty="0"/>
                    </a:p>
                  </a:txBody>
                  <a:tcPr/>
                </a:tc>
                <a:tc hMerge="1">
                  <a:txBody>
                    <a:bodyPr/>
                    <a:lstStyle/>
                    <a:p>
                      <a:endParaRPr lang="en-US"/>
                    </a:p>
                  </a:txBody>
                  <a:tcPr/>
                </a:tc>
                <a:tc>
                  <a:txBody>
                    <a:bodyPr/>
                    <a:lstStyle/>
                    <a:p>
                      <a:pPr algn="just"/>
                      <a:r>
                        <a:rPr lang="en-US" sz="1600" b="1" dirty="0" smtClean="0"/>
                        <a:t>A bactericide kills bacteria, a sporicide kills endospores, a fungicide kills fungi, a virucide</a:t>
                      </a:r>
                      <a:r>
                        <a:rPr lang="en-US" sz="1600" b="1" baseline="0" dirty="0" smtClean="0"/>
                        <a:t> kills viruses, and an amoebicide kills amoebas.</a:t>
                      </a:r>
                      <a:endParaRPr lang="en-US" sz="1600" b="1" dirty="0"/>
                    </a:p>
                  </a:txBody>
                  <a:tcPr/>
                </a:tc>
              </a:tr>
            </a:tbl>
          </a:graphicData>
        </a:graphic>
      </p:graphicFrame>
    </p:spTree>
    <p:extLst>
      <p:ext uri="{BB962C8B-B14F-4D97-AF65-F5344CB8AC3E}">
        <p14:creationId xmlns:p14="http://schemas.microsoft.com/office/powerpoint/2010/main" val="34417261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Evaluating A Disinfectant</a:t>
            </a:r>
            <a:endParaRPr lang="en-US" b="1" dirty="0"/>
          </a:p>
        </p:txBody>
      </p:sp>
      <p:sp>
        <p:nvSpPr>
          <p:cNvPr id="3" name="Content Placeholder 2"/>
          <p:cNvSpPr>
            <a:spLocks noGrp="1"/>
          </p:cNvSpPr>
          <p:nvPr>
            <p:ph idx="1"/>
          </p:nvPr>
        </p:nvSpPr>
        <p:spPr/>
        <p:txBody>
          <a:bodyPr>
            <a:normAutofit fontScale="85000" lnSpcReduction="20000"/>
          </a:bodyPr>
          <a:lstStyle/>
          <a:p>
            <a:pPr marL="514350" indent="-514350" algn="just">
              <a:buAutoNum type="arabicPeriod"/>
            </a:pPr>
            <a:r>
              <a:rPr lang="en-US" dirty="0" smtClean="0"/>
              <a:t>The phenol coefficient is the comparison of one chemical’s disinfecting action with that of phenol, applied for the same length of time on the same organism under identical condition.</a:t>
            </a:r>
          </a:p>
          <a:p>
            <a:pPr marL="514350" indent="-514350" algn="just">
              <a:buAutoNum type="arabicPeriod"/>
            </a:pPr>
            <a:r>
              <a:rPr lang="en-US" dirty="0" smtClean="0"/>
              <a:t>In the use-dilution test, a series of tubes contain increasing concentration of disinfectant; the more the chemical can be diluted and still be effective, the higher its rating.</a:t>
            </a:r>
          </a:p>
          <a:p>
            <a:pPr marL="514350" indent="-514350" algn="just">
              <a:buAutoNum type="arabicPeriod"/>
            </a:pPr>
            <a:r>
              <a:rPr lang="en-US" dirty="0" smtClean="0"/>
              <a:t>In the filter paper method, a disk of filter paper is soaked with a chemical and placed on an inoculated agar plate; a clear zone of inhibition indicates effectiveness.</a:t>
            </a:r>
            <a:endParaRPr lang="en-US" dirty="0"/>
          </a:p>
        </p:txBody>
      </p:sp>
    </p:spTree>
    <p:extLst>
      <p:ext uri="{BB962C8B-B14F-4D97-AF65-F5344CB8AC3E}">
        <p14:creationId xmlns:p14="http://schemas.microsoft.com/office/powerpoint/2010/main" val="17517528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7.5</a:t>
            </a:r>
            <a:endParaRPr lang="en-US" dirty="0"/>
          </a:p>
        </p:txBody>
      </p:sp>
      <p:pic>
        <p:nvPicPr>
          <p:cNvPr id="5122" name="Picture 2" descr="C:\Users\van\Desktop\Camera\٢٠١٦١١٢٩_٢٢٤٠٠٥.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505" y="0"/>
            <a:ext cx="9036496" cy="612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37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Disinfectants</a:t>
            </a:r>
            <a:endParaRPr lang="en-US" b="1" dirty="0"/>
          </a:p>
        </p:txBody>
      </p:sp>
      <p:sp>
        <p:nvSpPr>
          <p:cNvPr id="3" name="Content Placeholder 2"/>
          <p:cNvSpPr>
            <a:spLocks noGrp="1"/>
          </p:cNvSpPr>
          <p:nvPr>
            <p:ph idx="1"/>
          </p:nvPr>
        </p:nvSpPr>
        <p:spPr/>
        <p:txBody>
          <a:bodyPr>
            <a:normAutofit fontScale="92500" lnSpcReduction="10000"/>
          </a:bodyPr>
          <a:lstStyle/>
          <a:p>
            <a:pPr marL="514350" indent="-514350">
              <a:buAutoNum type="alphaLcPeriod"/>
            </a:pPr>
            <a:r>
              <a:rPr lang="en-US" b="1" i="1" u="sng" dirty="0" smtClean="0"/>
              <a:t>Phenol and Phenolics</a:t>
            </a:r>
          </a:p>
          <a:p>
            <a:pPr marL="514350" indent="-514350" algn="just">
              <a:buAutoNum type="arabicPeriod"/>
            </a:pPr>
            <a:r>
              <a:rPr lang="en-US" dirty="0" smtClean="0"/>
              <a:t>Phenolics exert their action by injuring plasma membranes, inactivating enzymes, and denaturing proteins.</a:t>
            </a:r>
          </a:p>
          <a:p>
            <a:pPr marL="514350" indent="-514350" algn="just">
              <a:buAutoNum type="arabicPeriod"/>
            </a:pPr>
            <a:r>
              <a:rPr lang="en-US" dirty="0" smtClean="0"/>
              <a:t>Common phenolics are cresols and hexachlorophene. Phenolics are derivatives of phenol.</a:t>
            </a:r>
          </a:p>
          <a:p>
            <a:pPr marL="514350" indent="-514350" algn="just">
              <a:buAutoNum type="arabicPeriod"/>
            </a:pPr>
            <a:r>
              <a:rPr lang="en-US" dirty="0" smtClean="0"/>
              <a:t>Phenol (carbolic acid), is first used by Joseph Lister in his operating room. It is rarely used as antiseptic because irritates the skin.</a:t>
            </a:r>
            <a:endParaRPr lang="en-US" dirty="0"/>
          </a:p>
        </p:txBody>
      </p:sp>
    </p:spTree>
    <p:extLst>
      <p:ext uri="{BB962C8B-B14F-4D97-AF65-F5344CB8AC3E}">
        <p14:creationId xmlns:p14="http://schemas.microsoft.com/office/powerpoint/2010/main" val="12296847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i="1" u="sng" dirty="0" smtClean="0"/>
              <a:t>b-Chlorhexidine.</a:t>
            </a:r>
          </a:p>
          <a:p>
            <a:pPr marL="0" indent="0" algn="just">
              <a:buNone/>
            </a:pPr>
            <a:r>
              <a:rPr lang="en-US" dirty="0" smtClean="0"/>
              <a:t>It is used for disinfection of skin and mucous membranes as an alternative to hexachlorophene. It is combined with a detergent or alcohol for surgical hand scrubs and preoperative skin preparation in patients. The skin does not absorb it, and no toxicity has been reported.</a:t>
            </a:r>
            <a:endParaRPr lang="en-US" dirty="0"/>
          </a:p>
        </p:txBody>
      </p:sp>
    </p:spTree>
    <p:extLst>
      <p:ext uri="{BB962C8B-B14F-4D97-AF65-F5344CB8AC3E}">
        <p14:creationId xmlns:p14="http://schemas.microsoft.com/office/powerpoint/2010/main" val="37113989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0000" lnSpcReduction="20000"/>
          </a:bodyPr>
          <a:lstStyle/>
          <a:p>
            <a:pPr algn="just"/>
            <a:r>
              <a:rPr lang="en-US" sz="5100" b="1" i="1" u="sng" dirty="0" smtClean="0"/>
              <a:t>c- Halogens</a:t>
            </a:r>
          </a:p>
          <a:p>
            <a:pPr marL="514350" indent="-514350" algn="just">
              <a:buAutoNum type="arabicPeriod"/>
            </a:pPr>
            <a:r>
              <a:rPr lang="en-US" dirty="0" smtClean="0"/>
              <a:t>Some halogens (iodine and chlorine) are used alone or as components of inorganic or organic solutions.</a:t>
            </a:r>
          </a:p>
          <a:p>
            <a:pPr marL="514350" indent="-514350" algn="just">
              <a:buAutoNum type="arabicPeriod"/>
            </a:pPr>
            <a:r>
              <a:rPr lang="en-US" dirty="0" smtClean="0"/>
              <a:t>To inactivate enzymes and other cellular proteins, iodine combines with the amino acid tyrosine.</a:t>
            </a:r>
          </a:p>
          <a:p>
            <a:pPr marL="514350" indent="-514350" algn="just">
              <a:buAutoNum type="arabicPeriod"/>
            </a:pPr>
            <a:r>
              <a:rPr lang="en-US" dirty="0" smtClean="0"/>
              <a:t>Iodine is available as a tincture in solution with alcohol or as an iodophor (combined with an organic molecule).</a:t>
            </a:r>
          </a:p>
          <a:p>
            <a:pPr marL="514350" indent="-514350" algn="just">
              <a:buAutoNum type="arabicPeriod"/>
            </a:pPr>
            <a:r>
              <a:rPr lang="en-US" dirty="0" smtClean="0"/>
              <a:t>The germicidal action of chlorine is based on the formation of hypochlorous acid  (HOCl) when chlorine is added to water.</a:t>
            </a:r>
          </a:p>
          <a:p>
            <a:pPr marL="514350" indent="-514350" algn="just">
              <a:buAutoNum type="arabicPeriod"/>
            </a:pPr>
            <a:r>
              <a:rPr lang="en-US" dirty="0" smtClean="0"/>
              <a:t>Chlorine is used as a disinfectant in gaseous form chlorine (Cl2) or in the form of a compound, such as calcium hypochlorite [Ca(OCl)2], sodium hypochlorite (NaCl) (Clorox), and chloramines.</a:t>
            </a:r>
          </a:p>
          <a:p>
            <a:pPr marL="514350" indent="-514350" algn="just">
              <a:buAutoNum type="arabicPeriod"/>
            </a:pPr>
            <a:r>
              <a:rPr lang="en-US" dirty="0" smtClean="0"/>
              <a:t>Chloramines  consist of chlorine and  ammonia. They are used as disinfectants, antiseptics, or sanitizing agents.</a:t>
            </a:r>
            <a:endParaRPr lang="en-US" dirty="0"/>
          </a:p>
        </p:txBody>
      </p:sp>
    </p:spTree>
    <p:extLst>
      <p:ext uri="{BB962C8B-B14F-4D97-AF65-F5344CB8AC3E}">
        <p14:creationId xmlns:p14="http://schemas.microsoft.com/office/powerpoint/2010/main" val="19940809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just">
              <a:buNone/>
            </a:pPr>
            <a:r>
              <a:rPr lang="en-US" dirty="0" smtClean="0"/>
              <a:t>Chloramines are very stable compounds that release chlorine over long periods. They are relatively effective in organic matter, but they have the disadvantages of acting more slowly and being less effective purifiers than many other chlorine compounds. Chloramines are used to sanitize glassware and eating utensils and to treat dairy and food-manufacturing equipment.</a:t>
            </a:r>
            <a:endParaRPr lang="en-US" dirty="0"/>
          </a:p>
        </p:txBody>
      </p:sp>
    </p:spTree>
    <p:extLst>
      <p:ext uri="{BB962C8B-B14F-4D97-AF65-F5344CB8AC3E}">
        <p14:creationId xmlns:p14="http://schemas.microsoft.com/office/powerpoint/2010/main" val="7102436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i="1" u="sng" dirty="0" smtClean="0"/>
              <a:t>d-Alcohols</a:t>
            </a:r>
          </a:p>
          <a:p>
            <a:pPr marL="514350" indent="-514350" algn="just">
              <a:buAutoNum type="arabicPeriod"/>
            </a:pPr>
            <a:r>
              <a:rPr lang="en-US" dirty="0" smtClean="0"/>
              <a:t>Alcohols exert their action by denaturing proteins and dissolving lipids.</a:t>
            </a:r>
          </a:p>
          <a:p>
            <a:pPr marL="514350" indent="-514350" algn="just">
              <a:buAutoNum type="arabicPeriod"/>
            </a:pPr>
            <a:r>
              <a:rPr lang="en-US" dirty="0" smtClean="0"/>
              <a:t>In tinctures, they enhance the effectiveness of other antimicrobial chemicals.</a:t>
            </a:r>
          </a:p>
          <a:p>
            <a:pPr marL="514350" indent="-514350" algn="just">
              <a:buAutoNum type="arabicPeriod"/>
            </a:pPr>
            <a:r>
              <a:rPr lang="en-US" dirty="0" smtClean="0"/>
              <a:t>Aqueous ethanol (60% to 95%) and isopropanol are used as disinfectants.</a:t>
            </a:r>
            <a:endParaRPr lang="en-US" dirty="0"/>
          </a:p>
        </p:txBody>
      </p:sp>
    </p:spTree>
    <p:extLst>
      <p:ext uri="{BB962C8B-B14F-4D97-AF65-F5344CB8AC3E}">
        <p14:creationId xmlns:p14="http://schemas.microsoft.com/office/powerpoint/2010/main" val="24062204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7.6</a:t>
            </a:r>
            <a:endParaRPr lang="en-US" dirty="0"/>
          </a:p>
        </p:txBody>
      </p:sp>
      <p:pic>
        <p:nvPicPr>
          <p:cNvPr id="6146" name="Picture 2" descr="C:\Users\van\Desktop\Camera\٢٠١٦١١٢٩_٢٢٤١٤٣.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956297" y="-1055689"/>
            <a:ext cx="6979883" cy="8892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9491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b="1" i="1" u="sng" dirty="0" smtClean="0"/>
              <a:t>e-Heavy Metals and Their Compounds</a:t>
            </a:r>
          </a:p>
          <a:p>
            <a:pPr marL="514350" indent="-514350">
              <a:buAutoNum type="arabicPeriod"/>
            </a:pPr>
            <a:r>
              <a:rPr lang="en-US" dirty="0" smtClean="0"/>
              <a:t>silver, mercury, copper, and zinc are used as germicidals or antiseptics.</a:t>
            </a:r>
          </a:p>
          <a:p>
            <a:pPr marL="514350" indent="-514350">
              <a:buAutoNum type="arabicPeriod"/>
            </a:pPr>
            <a:r>
              <a:rPr lang="en-US" dirty="0" smtClean="0"/>
              <a:t>They exert their antimicrobial action through oligodynamic action. When heavy metal ions combine with –SH groups, proteins are denatured.</a:t>
            </a:r>
          </a:p>
          <a:p>
            <a:pPr marL="514350" indent="-514350">
              <a:buAutoNum type="arabicPeriod"/>
            </a:pPr>
            <a:r>
              <a:rPr lang="en-US" dirty="0" smtClean="0"/>
              <a:t>For example, 1% silver nitrate, mercuric chloride, and copper sulfate.</a:t>
            </a:r>
            <a:endParaRPr lang="en-US" dirty="0"/>
          </a:p>
        </p:txBody>
      </p:sp>
    </p:spTree>
    <p:extLst>
      <p:ext uri="{BB962C8B-B14F-4D97-AF65-F5344CB8AC3E}">
        <p14:creationId xmlns:p14="http://schemas.microsoft.com/office/powerpoint/2010/main" val="13197851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7.8</a:t>
            </a:r>
            <a:endParaRPr lang="en-US" dirty="0"/>
          </a:p>
        </p:txBody>
      </p:sp>
      <p:pic>
        <p:nvPicPr>
          <p:cNvPr id="7170" name="Picture 2" descr="C:\Users\van\Desktop\Camera\٢٠١٦١١٢٩_٢٢٤١٥٤.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203761" y="-952242"/>
            <a:ext cx="6880491" cy="878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478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US" sz="4000" dirty="0"/>
              <a:t>Terms Related to Suppression of Organisms</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67877371"/>
              </p:ext>
            </p:extLst>
          </p:nvPr>
        </p:nvGraphicFramePr>
        <p:xfrm>
          <a:off x="0" y="451416"/>
          <a:ext cx="9144000" cy="6289952"/>
        </p:xfrm>
        <a:graphic>
          <a:graphicData uri="http://schemas.openxmlformats.org/drawingml/2006/table">
            <a:tbl>
              <a:tblPr firstRow="1" bandRow="1">
                <a:tableStyleId>{5C22544A-7EE6-4342-B048-85BDC9FD1C3A}</a:tableStyleId>
              </a:tblPr>
              <a:tblGrid>
                <a:gridCol w="1691680"/>
                <a:gridCol w="4404320"/>
                <a:gridCol w="3048000"/>
              </a:tblGrid>
              <a:tr h="437792">
                <a:tc>
                  <a:txBody>
                    <a:bodyPr/>
                    <a:lstStyle/>
                    <a:p>
                      <a:r>
                        <a:rPr lang="en-US" dirty="0" smtClean="0"/>
                        <a:t>TERM</a:t>
                      </a:r>
                      <a:endParaRPr lang="en-US" dirty="0"/>
                    </a:p>
                  </a:txBody>
                  <a:tcPr/>
                </a:tc>
                <a:tc>
                  <a:txBody>
                    <a:bodyPr/>
                    <a:lstStyle/>
                    <a:p>
                      <a:r>
                        <a:rPr lang="en-US" dirty="0" smtClean="0"/>
                        <a:t>DEFINITION</a:t>
                      </a:r>
                      <a:endParaRPr lang="en-US" dirty="0"/>
                    </a:p>
                  </a:txBody>
                  <a:tcPr/>
                </a:tc>
                <a:tc>
                  <a:txBody>
                    <a:bodyPr/>
                    <a:lstStyle/>
                    <a:p>
                      <a:r>
                        <a:rPr lang="en-US" dirty="0" smtClean="0"/>
                        <a:t>COMMENTS</a:t>
                      </a:r>
                      <a:endParaRPr lang="en-US" dirty="0"/>
                    </a:p>
                  </a:txBody>
                  <a:tcPr/>
                </a:tc>
              </a:tr>
              <a:tr h="1722447">
                <a:tc>
                  <a:txBody>
                    <a:bodyPr/>
                    <a:lstStyle/>
                    <a:p>
                      <a:r>
                        <a:rPr lang="en-US" b="1" dirty="0" smtClean="0"/>
                        <a:t>Bacteriostasis</a:t>
                      </a:r>
                      <a:r>
                        <a:rPr lang="en-US" b="1" baseline="0" dirty="0" smtClean="0"/>
                        <a:t> </a:t>
                      </a:r>
                      <a:endParaRPr lang="en-US" b="1" dirty="0"/>
                    </a:p>
                  </a:txBody>
                  <a:tcPr/>
                </a:tc>
                <a:tc>
                  <a:txBody>
                    <a:bodyPr/>
                    <a:lstStyle/>
                    <a:p>
                      <a:pPr algn="just"/>
                      <a:r>
                        <a:rPr lang="en-US" b="1" dirty="0" smtClean="0"/>
                        <a:t>A condition in which bacterial growth and multiplication are inhibited, but the bacteria are not killed. If the bacteriostatic agent is removed, bacterial growth and multiplication may resume. Fungistasis refers to the inhibition</a:t>
                      </a:r>
                      <a:r>
                        <a:rPr lang="en-US" b="1" baseline="0" dirty="0" smtClean="0"/>
                        <a:t> of fungi growth</a:t>
                      </a:r>
                      <a:endParaRPr lang="en-US" b="1" dirty="0"/>
                    </a:p>
                  </a:txBody>
                  <a:tcPr/>
                </a:tc>
                <a:tc>
                  <a:txBody>
                    <a:bodyPr/>
                    <a:lstStyle/>
                    <a:p>
                      <a:pPr algn="just"/>
                      <a:r>
                        <a:rPr lang="en-US" b="1" dirty="0" smtClean="0"/>
                        <a:t>Refrigeration is bacteriostatic; many chemicals such</a:t>
                      </a:r>
                      <a:r>
                        <a:rPr lang="en-US" b="1" baseline="0" dirty="0" smtClean="0"/>
                        <a:t> as dyes are bacteriostatic rather than bactericidal.</a:t>
                      </a:r>
                      <a:endParaRPr lang="en-US" b="1" dirty="0"/>
                    </a:p>
                  </a:txBody>
                  <a:tcPr/>
                </a:tc>
              </a:tr>
              <a:tr h="2001311">
                <a:tc>
                  <a:txBody>
                    <a:bodyPr/>
                    <a:lstStyle/>
                    <a:p>
                      <a:r>
                        <a:rPr lang="en-US" b="1" dirty="0" smtClean="0"/>
                        <a:t>Asepsis </a:t>
                      </a:r>
                      <a:endParaRPr lang="en-US" b="1" dirty="0"/>
                    </a:p>
                  </a:txBody>
                  <a:tcPr/>
                </a:tc>
                <a:tc>
                  <a:txBody>
                    <a:bodyPr/>
                    <a:lstStyle/>
                    <a:p>
                      <a:pPr algn="just"/>
                      <a:r>
                        <a:rPr lang="en-US" b="1" dirty="0" smtClean="0"/>
                        <a:t>The absence of pathogens from an object or area. Aseptic techniques are designed to prevent the entry of pathogens into the body. Whereas surgical asepsis is designed to exclude all microbes. Medical asepsis is designed to exclude microbes</a:t>
                      </a:r>
                      <a:r>
                        <a:rPr lang="en-US" b="1" baseline="0" dirty="0" smtClean="0"/>
                        <a:t> associated with communicable diseases.</a:t>
                      </a:r>
                      <a:endParaRPr lang="en-US" b="1" dirty="0"/>
                    </a:p>
                  </a:txBody>
                  <a:tcPr/>
                </a:tc>
                <a:tc>
                  <a:txBody>
                    <a:bodyPr/>
                    <a:lstStyle/>
                    <a:p>
                      <a:pPr algn="just"/>
                      <a:r>
                        <a:rPr lang="en-US" b="1" dirty="0" smtClean="0"/>
                        <a:t>Air filtration,</a:t>
                      </a:r>
                      <a:r>
                        <a:rPr lang="en-US" b="1" baseline="0" dirty="0" smtClean="0"/>
                        <a:t> ultraviolet lights, personal masks, gloves, and gowns, and instrument sterilization are all factors in achieving asepsis.</a:t>
                      </a:r>
                      <a:endParaRPr lang="en-US" b="1" dirty="0"/>
                    </a:p>
                  </a:txBody>
                  <a:tcPr/>
                </a:tc>
              </a:tr>
              <a:tr h="1141759">
                <a:tc>
                  <a:txBody>
                    <a:bodyPr/>
                    <a:lstStyle/>
                    <a:p>
                      <a:r>
                        <a:rPr lang="en-US" b="1" dirty="0" smtClean="0"/>
                        <a:t>Degerming </a:t>
                      </a:r>
                      <a:endParaRPr lang="en-US" b="1" dirty="0"/>
                    </a:p>
                  </a:txBody>
                  <a:tcPr/>
                </a:tc>
                <a:tc>
                  <a:txBody>
                    <a:bodyPr/>
                    <a:lstStyle/>
                    <a:p>
                      <a:pPr algn="just"/>
                      <a:r>
                        <a:rPr lang="en-US" b="1" dirty="0" smtClean="0"/>
                        <a:t>The removal of transient microbes from the skin by mechanical cleaning or by the use of an antiseptic.</a:t>
                      </a:r>
                      <a:endParaRPr lang="en-US" b="1" dirty="0"/>
                    </a:p>
                  </a:txBody>
                  <a:tcPr/>
                </a:tc>
                <a:tc>
                  <a:txBody>
                    <a:bodyPr/>
                    <a:lstStyle/>
                    <a:p>
                      <a:pPr algn="just"/>
                      <a:r>
                        <a:rPr lang="en-US" b="1" dirty="0" smtClean="0"/>
                        <a:t>For routine injections, alcohol swabs are often used;</a:t>
                      </a:r>
                      <a:r>
                        <a:rPr lang="en-US" b="1" baseline="0" dirty="0" smtClean="0"/>
                        <a:t> before surgery, iodine-containing products are often used.</a:t>
                      </a:r>
                      <a:endParaRPr lang="en-US" b="1" dirty="0"/>
                    </a:p>
                  </a:txBody>
                  <a:tcPr/>
                </a:tc>
              </a:tr>
              <a:tr h="889143">
                <a:tc>
                  <a:txBody>
                    <a:bodyPr/>
                    <a:lstStyle/>
                    <a:p>
                      <a:r>
                        <a:rPr lang="en-US" b="1" dirty="0" smtClean="0"/>
                        <a:t>Sanitization </a:t>
                      </a:r>
                      <a:endParaRPr lang="en-US" b="1" dirty="0"/>
                    </a:p>
                  </a:txBody>
                  <a:tcPr/>
                </a:tc>
                <a:tc>
                  <a:txBody>
                    <a:bodyPr/>
                    <a:lstStyle/>
                    <a:p>
                      <a:pPr algn="just"/>
                      <a:r>
                        <a:rPr lang="en-US" b="1" dirty="0" smtClean="0"/>
                        <a:t>The reduction of pathogens on eating utensils to safe public health levels by mechanical cleaning or chemicals.</a:t>
                      </a:r>
                      <a:endParaRPr lang="en-US" b="1" dirty="0"/>
                    </a:p>
                  </a:txBody>
                  <a:tcPr/>
                </a:tc>
                <a:tc>
                  <a:txBody>
                    <a:bodyPr/>
                    <a:lstStyle/>
                    <a:p>
                      <a:pPr algn="just"/>
                      <a:r>
                        <a:rPr lang="en-US" b="1" dirty="0" smtClean="0"/>
                        <a:t>Any chemicals must be compatible with safety and palatability of foods.</a:t>
                      </a:r>
                      <a:endParaRPr lang="en-US" b="1" dirty="0"/>
                    </a:p>
                  </a:txBody>
                  <a:tcPr/>
                </a:tc>
              </a:tr>
            </a:tbl>
          </a:graphicData>
        </a:graphic>
      </p:graphicFrame>
    </p:spTree>
    <p:extLst>
      <p:ext uri="{BB962C8B-B14F-4D97-AF65-F5344CB8AC3E}">
        <p14:creationId xmlns:p14="http://schemas.microsoft.com/office/powerpoint/2010/main" val="10498944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0000" lnSpcReduction="20000"/>
          </a:bodyPr>
          <a:lstStyle/>
          <a:p>
            <a:pPr algn="just">
              <a:buFont typeface="Wingdings" pitchFamily="2" charset="2"/>
              <a:buChar char="Ø"/>
            </a:pPr>
            <a:r>
              <a:rPr lang="en-US" dirty="0" smtClean="0"/>
              <a:t>1% </a:t>
            </a:r>
            <a:r>
              <a:rPr lang="en-US" b="1" dirty="0" smtClean="0"/>
              <a:t>silver nitrate </a:t>
            </a:r>
            <a:r>
              <a:rPr lang="en-US" dirty="0" smtClean="0"/>
              <a:t>solution is bactericidal for most organism. Inorganic mercury compounds, such as </a:t>
            </a:r>
            <a:r>
              <a:rPr lang="en-US" b="1" dirty="0" smtClean="0"/>
              <a:t>mercuric chloride</a:t>
            </a:r>
            <a:r>
              <a:rPr lang="en-US" dirty="0" smtClean="0"/>
              <a:t>, probably have the longest history of use as disinfectants. They have a very broad spectrum of activity; their effect is primarily bacteriostatic. However, their use is now limited because of their </a:t>
            </a:r>
            <a:r>
              <a:rPr lang="en-US" b="1" dirty="0" smtClean="0"/>
              <a:t>toxicity</a:t>
            </a:r>
            <a:r>
              <a:rPr lang="en-US" dirty="0" smtClean="0"/>
              <a:t>, </a:t>
            </a:r>
            <a:r>
              <a:rPr lang="en-US" b="1" dirty="0" smtClean="0"/>
              <a:t>corrosiveness</a:t>
            </a:r>
            <a:r>
              <a:rPr lang="en-US" dirty="0" smtClean="0"/>
              <a:t>, and </a:t>
            </a:r>
            <a:r>
              <a:rPr lang="en-US" b="1" dirty="0" smtClean="0"/>
              <a:t>ineffectiveness</a:t>
            </a:r>
            <a:r>
              <a:rPr lang="en-US" dirty="0" smtClean="0"/>
              <a:t> in organic matter.</a:t>
            </a:r>
          </a:p>
          <a:p>
            <a:pPr marL="0" indent="0" algn="just">
              <a:buNone/>
            </a:pPr>
            <a:r>
              <a:rPr lang="en-US" dirty="0" smtClean="0"/>
              <a:t>For example: Mercurochrome, Merthiolate</a:t>
            </a:r>
          </a:p>
          <a:p>
            <a:pPr algn="just">
              <a:buFont typeface="Wingdings" pitchFamily="2" charset="2"/>
              <a:buChar char="Ø"/>
            </a:pPr>
            <a:r>
              <a:rPr lang="en-US" dirty="0" smtClean="0"/>
              <a:t>Copper in the form of </a:t>
            </a:r>
            <a:r>
              <a:rPr lang="en-US" b="1" dirty="0" smtClean="0"/>
              <a:t>copper sulfate </a:t>
            </a:r>
            <a:r>
              <a:rPr lang="en-US" dirty="0" smtClean="0"/>
              <a:t>is used chiefly to destroy green algae (algaecide) that grow in reservoirs, swimming pools, and fish tanks.</a:t>
            </a:r>
          </a:p>
          <a:p>
            <a:pPr algn="just">
              <a:buFont typeface="Wingdings" pitchFamily="2" charset="2"/>
              <a:buChar char="Ø"/>
            </a:pPr>
            <a:r>
              <a:rPr lang="en-US" dirty="0" smtClean="0"/>
              <a:t>Another metal used as an antimicrobial is zinc. </a:t>
            </a:r>
            <a:r>
              <a:rPr lang="en-US" b="1" dirty="0" smtClean="0"/>
              <a:t>Zinc chloride </a:t>
            </a:r>
            <a:r>
              <a:rPr lang="en-US" dirty="0" smtClean="0"/>
              <a:t>is a common ingredient in mouthwashes, and </a:t>
            </a:r>
            <a:r>
              <a:rPr lang="en-US" b="1" dirty="0" smtClean="0"/>
              <a:t>zinc oxide </a:t>
            </a:r>
            <a:r>
              <a:rPr lang="en-US" dirty="0" smtClean="0"/>
              <a:t>is probably the most widely used antifungal.</a:t>
            </a:r>
            <a:endParaRPr lang="en-US" dirty="0"/>
          </a:p>
        </p:txBody>
      </p:sp>
    </p:spTree>
    <p:extLst>
      <p:ext uri="{BB962C8B-B14F-4D97-AF65-F5344CB8AC3E}">
        <p14:creationId xmlns:p14="http://schemas.microsoft.com/office/powerpoint/2010/main" val="18238851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b="1" i="1" u="sng" dirty="0" smtClean="0"/>
              <a:t>f- Surface-Active Agents (surfactants).</a:t>
            </a:r>
          </a:p>
          <a:p>
            <a:pPr marL="514350" indent="-514350" algn="just">
              <a:buAutoNum type="arabicPeriod"/>
            </a:pPr>
            <a:r>
              <a:rPr lang="en-US" dirty="0" smtClean="0"/>
              <a:t>surface-active agents decrease the tension between molecules that lie on the surface of a liquid; soaps and detergents are examples.</a:t>
            </a:r>
          </a:p>
          <a:p>
            <a:pPr marL="514350" indent="-514350" algn="just">
              <a:buAutoNum type="arabicPeriod"/>
            </a:pPr>
            <a:r>
              <a:rPr lang="en-US" dirty="0" smtClean="0"/>
              <a:t>Soaps have limited germicidal action but assist in the removal of microorganisms through scrubbing. Many so-called deodorant soaps contain compounds such as </a:t>
            </a:r>
            <a:r>
              <a:rPr lang="en-US" b="1" dirty="0" smtClean="0"/>
              <a:t>triclocarban</a:t>
            </a:r>
            <a:r>
              <a:rPr lang="en-US" dirty="0" smtClean="0"/>
              <a:t> that strongly inhibit gram-positive bacteria</a:t>
            </a:r>
          </a:p>
          <a:p>
            <a:pPr marL="514350" indent="-514350" algn="just">
              <a:buAutoNum type="arabicPeriod"/>
            </a:pPr>
            <a:r>
              <a:rPr lang="en-US" dirty="0" smtClean="0"/>
              <a:t>Acid-anionic detergents are used to clean dairy equipment.</a:t>
            </a:r>
            <a:endParaRPr lang="en-US" dirty="0"/>
          </a:p>
        </p:txBody>
      </p:sp>
    </p:spTree>
    <p:extLst>
      <p:ext uri="{BB962C8B-B14F-4D97-AF65-F5344CB8AC3E}">
        <p14:creationId xmlns:p14="http://schemas.microsoft.com/office/powerpoint/2010/main" val="33887871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10000"/>
          </a:bodyPr>
          <a:lstStyle/>
          <a:p>
            <a:r>
              <a:rPr lang="en-US" b="1" i="1" u="sng" dirty="0" smtClean="0"/>
              <a:t>g-Quaternary Ammonium Compounds</a:t>
            </a:r>
          </a:p>
          <a:p>
            <a:pPr marL="514350" indent="-514350">
              <a:buAutoNum type="arabicPeriod"/>
            </a:pPr>
            <a:r>
              <a:rPr lang="en-US" dirty="0" smtClean="0"/>
              <a:t>Quats are cationic detergents attached to NH4+</a:t>
            </a:r>
          </a:p>
          <a:p>
            <a:pPr marL="514350" indent="-514350">
              <a:buAutoNum type="arabicPeriod"/>
            </a:pPr>
            <a:r>
              <a:rPr lang="en-US" b="1" dirty="0" smtClean="0"/>
              <a:t>By disrupting plasma membranes</a:t>
            </a:r>
            <a:r>
              <a:rPr lang="en-US" dirty="0" smtClean="0"/>
              <a:t>, they allow cytoplasmic constituents to leak out of the cell.</a:t>
            </a:r>
          </a:p>
          <a:p>
            <a:pPr marL="514350" indent="-514350">
              <a:buAutoNum type="arabicPeriod"/>
            </a:pPr>
            <a:r>
              <a:rPr lang="en-US" dirty="0" smtClean="0"/>
              <a:t>They are most effective against </a:t>
            </a:r>
            <a:r>
              <a:rPr lang="en-US" b="1" dirty="0" smtClean="0"/>
              <a:t>gram-positive bacteria.</a:t>
            </a:r>
          </a:p>
          <a:p>
            <a:pPr marL="514350" indent="-514350">
              <a:buAutoNum type="arabicPeriod"/>
            </a:pPr>
            <a:r>
              <a:rPr lang="en-US" dirty="0" smtClean="0"/>
              <a:t>Quats cleansing ability is related to the positivity charged portion-the cation- of the molecule. Their name comes from the fact that they are modifications of four-valence ammonium ion, NH4+. Two popular quats are </a:t>
            </a:r>
            <a:r>
              <a:rPr lang="en-US" b="1" dirty="0" smtClean="0"/>
              <a:t>Zephiran and Cepacol.</a:t>
            </a:r>
            <a:endParaRPr lang="en-US" b="1" dirty="0"/>
          </a:p>
        </p:txBody>
      </p:sp>
    </p:spTree>
    <p:extLst>
      <p:ext uri="{BB962C8B-B14F-4D97-AF65-F5344CB8AC3E}">
        <p14:creationId xmlns:p14="http://schemas.microsoft.com/office/powerpoint/2010/main" val="42209605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r>
              <a:rPr lang="en-US" b="1" i="1" u="sng" dirty="0" smtClean="0"/>
              <a:t>h-Organic Acids and Derivatives</a:t>
            </a:r>
          </a:p>
          <a:p>
            <a:pPr>
              <a:buFont typeface="Wingdings" pitchFamily="2" charset="2"/>
              <a:buChar char="Ø"/>
            </a:pPr>
            <a:r>
              <a:rPr lang="en-US" dirty="0" smtClean="0"/>
              <a:t>A number of organic acids are used as preservatives to control mold growth. </a:t>
            </a:r>
            <a:r>
              <a:rPr lang="en-US" b="1" dirty="0" smtClean="0"/>
              <a:t>Sorbic acid (potassium sorbate) </a:t>
            </a:r>
            <a:r>
              <a:rPr lang="en-US" dirty="0" smtClean="0"/>
              <a:t>is used to inhibit mold growth in acidic foods, such as cheese.</a:t>
            </a:r>
          </a:p>
          <a:p>
            <a:pPr>
              <a:buFont typeface="Wingdings" pitchFamily="2" charset="2"/>
              <a:buChar char="Ø"/>
            </a:pPr>
            <a:r>
              <a:rPr lang="en-US" b="1" dirty="0" smtClean="0"/>
              <a:t>Benzoic acid (sodium benzoate)</a:t>
            </a:r>
            <a:r>
              <a:rPr lang="en-US" dirty="0" smtClean="0"/>
              <a:t> is an antifungal that is effective at low pH.</a:t>
            </a:r>
          </a:p>
          <a:p>
            <a:pPr>
              <a:buFont typeface="Wingdings" pitchFamily="2" charset="2"/>
              <a:buChar char="Ø"/>
            </a:pPr>
            <a:r>
              <a:rPr lang="en-US" dirty="0" smtClean="0"/>
              <a:t>The </a:t>
            </a:r>
            <a:r>
              <a:rPr lang="en-US" b="1" dirty="0" smtClean="0"/>
              <a:t>parabens, such as methylparaben and propylparaben</a:t>
            </a:r>
            <a:r>
              <a:rPr lang="en-US" dirty="0" smtClean="0"/>
              <a:t>, are often used to inhibit mold growth in liquid cosmetics and shampoos.</a:t>
            </a:r>
          </a:p>
          <a:p>
            <a:pPr>
              <a:buFont typeface="Wingdings" pitchFamily="2" charset="2"/>
              <a:buChar char="Ø"/>
            </a:pPr>
            <a:r>
              <a:rPr lang="en-US" dirty="0" smtClean="0"/>
              <a:t>Generally, they inhibit the enzymatic and metabolic activity of organisms.</a:t>
            </a:r>
            <a:endParaRPr lang="en-US" dirty="0"/>
          </a:p>
        </p:txBody>
      </p:sp>
    </p:spTree>
    <p:extLst>
      <p:ext uri="{BB962C8B-B14F-4D97-AF65-F5344CB8AC3E}">
        <p14:creationId xmlns:p14="http://schemas.microsoft.com/office/powerpoint/2010/main" val="3483206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0000" lnSpcReduction="20000"/>
          </a:bodyPr>
          <a:lstStyle/>
          <a:p>
            <a:r>
              <a:rPr lang="en-US" sz="4000" b="1" i="1" u="sng" dirty="0" smtClean="0"/>
              <a:t>i-Aldehydes</a:t>
            </a:r>
          </a:p>
          <a:p>
            <a:pPr marL="0" indent="0" algn="just">
              <a:buNone/>
            </a:pPr>
            <a:r>
              <a:rPr lang="en-US" dirty="0" smtClean="0"/>
              <a:t>1.Aldehydes such as </a:t>
            </a:r>
            <a:r>
              <a:rPr lang="en-US" b="1" dirty="0" smtClean="0"/>
              <a:t>formaldehyde and glutaraldehyde </a:t>
            </a:r>
            <a:r>
              <a:rPr lang="en-US" dirty="0" smtClean="0"/>
              <a:t>exert their antimicrobial effect by inactivating proteins.</a:t>
            </a:r>
          </a:p>
          <a:p>
            <a:pPr marL="0" indent="0" algn="just">
              <a:buNone/>
            </a:pPr>
            <a:r>
              <a:rPr lang="en-US" dirty="0" smtClean="0"/>
              <a:t>2.They are among the most effective chemicals disinfectants.</a:t>
            </a:r>
          </a:p>
          <a:p>
            <a:pPr marL="0" indent="0" algn="just">
              <a:buNone/>
            </a:pPr>
            <a:r>
              <a:rPr lang="en-US" dirty="0" smtClean="0"/>
              <a:t>3.They inactivate proteins by forming covalent crosslinks with a number of organic functional groups on proteins.</a:t>
            </a:r>
          </a:p>
          <a:p>
            <a:pPr marL="0" indent="0" algn="just">
              <a:buNone/>
            </a:pPr>
            <a:r>
              <a:rPr lang="en-US" dirty="0" smtClean="0"/>
              <a:t>4. </a:t>
            </a:r>
            <a:r>
              <a:rPr lang="en-US" b="1" dirty="0" smtClean="0"/>
              <a:t>Formaldehyde gas </a:t>
            </a:r>
            <a:r>
              <a:rPr lang="en-US" dirty="0" smtClean="0"/>
              <a:t>is an excellent disinfectant. It is more commonly available as </a:t>
            </a:r>
            <a:r>
              <a:rPr lang="en-US" b="1" dirty="0" smtClean="0"/>
              <a:t>formalin</a:t>
            </a:r>
            <a:r>
              <a:rPr lang="en-US" dirty="0" smtClean="0"/>
              <a:t>, a 37% aqueous solution of formaldehyde gas.</a:t>
            </a:r>
          </a:p>
          <a:p>
            <a:pPr marL="0" indent="0" algn="just">
              <a:buNone/>
            </a:pPr>
            <a:r>
              <a:rPr lang="en-US" dirty="0" smtClean="0"/>
              <a:t>5.</a:t>
            </a:r>
            <a:r>
              <a:rPr lang="en-US" b="1" dirty="0" smtClean="0"/>
              <a:t>Glutaraldehyde</a:t>
            </a:r>
            <a:r>
              <a:rPr lang="en-US" dirty="0" smtClean="0"/>
              <a:t> is a chemical relative of  formaldehyde that less irritating and more effective than formaldehyde. It is used to sterilize hospital instruments, including respiratory-therapy equipment. When used in a 2% solution (Cidex), it is bactericidal, tuberculocidal, and viucidal in 10 minutes and sporicidal in 3 to 10 hours. </a:t>
            </a:r>
            <a:endParaRPr lang="en-US" dirty="0"/>
          </a:p>
        </p:txBody>
      </p:sp>
    </p:spTree>
    <p:extLst>
      <p:ext uri="{BB962C8B-B14F-4D97-AF65-F5344CB8AC3E}">
        <p14:creationId xmlns:p14="http://schemas.microsoft.com/office/powerpoint/2010/main" val="7809830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r>
              <a:rPr lang="en-US" b="1" i="1" u="sng" dirty="0" smtClean="0"/>
              <a:t>j-Gaseous Chemosterilizers</a:t>
            </a:r>
          </a:p>
          <a:p>
            <a:pPr marL="514350" indent="-514350" algn="just">
              <a:buAutoNum type="arabicPeriod"/>
            </a:pPr>
            <a:r>
              <a:rPr lang="en-US" b="1" dirty="0" smtClean="0"/>
              <a:t>Ethylene oxide </a:t>
            </a:r>
            <a:r>
              <a:rPr lang="en-US" dirty="0" smtClean="0"/>
              <a:t>is the gas most frequently used for sterilization.</a:t>
            </a:r>
          </a:p>
          <a:p>
            <a:pPr marL="514350" indent="-514350" algn="just">
              <a:buAutoNum type="arabicPeriod"/>
            </a:pPr>
            <a:r>
              <a:rPr lang="en-US" dirty="0" smtClean="0"/>
              <a:t>It penetrates most materials and kills all microorganisms by protein denaturation.</a:t>
            </a:r>
          </a:p>
          <a:p>
            <a:pPr marL="514350" indent="-514350" algn="just">
              <a:buAutoNum type="arabicPeriod"/>
            </a:pPr>
            <a:r>
              <a:rPr lang="en-US" dirty="0" smtClean="0"/>
              <a:t>Materials </a:t>
            </a:r>
            <a:r>
              <a:rPr lang="en-US" dirty="0"/>
              <a:t>t</a:t>
            </a:r>
            <a:r>
              <a:rPr lang="en-US" dirty="0" smtClean="0"/>
              <a:t>o </a:t>
            </a:r>
            <a:r>
              <a:rPr lang="en-US" dirty="0" smtClean="0"/>
              <a:t>be sterilized with ethylene oxide must be exposed to it for </a:t>
            </a:r>
            <a:r>
              <a:rPr lang="en-US" b="1" dirty="0" smtClean="0"/>
              <a:t>4 to 18 hours.</a:t>
            </a:r>
          </a:p>
          <a:p>
            <a:pPr marL="514350" indent="-514350" algn="just">
              <a:buAutoNum type="arabicPeriod"/>
            </a:pPr>
            <a:r>
              <a:rPr lang="en-US" dirty="0" smtClean="0"/>
              <a:t>Because of their ability to sterilize without heat, gases like ethylene oxide are also widely used on medical supplies and equipment like plastic-ware, such as syringes and Petri plates, textiles, sutures, lensed instruments, artificial heart valves, heart-lung machines, and mattresses.</a:t>
            </a:r>
            <a:endParaRPr lang="en-US" dirty="0"/>
          </a:p>
        </p:txBody>
      </p:sp>
    </p:spTree>
    <p:extLst>
      <p:ext uri="{BB962C8B-B14F-4D97-AF65-F5344CB8AC3E}">
        <p14:creationId xmlns:p14="http://schemas.microsoft.com/office/powerpoint/2010/main" val="1716119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20688"/>
            <a:ext cx="8229600" cy="5505475"/>
          </a:xfrm>
        </p:spPr>
        <p:style>
          <a:lnRef idx="1">
            <a:schemeClr val="accent3"/>
          </a:lnRef>
          <a:fillRef idx="2">
            <a:schemeClr val="accent3"/>
          </a:fillRef>
          <a:effectRef idx="1">
            <a:schemeClr val="accent3"/>
          </a:effectRef>
          <a:fontRef idx="minor">
            <a:schemeClr val="dk1"/>
          </a:fontRef>
        </p:style>
        <p:txBody>
          <a:bodyPr>
            <a:normAutofit fontScale="85000" lnSpcReduction="10000"/>
          </a:bodyPr>
          <a:lstStyle/>
          <a:p>
            <a:r>
              <a:rPr lang="en-US" b="1" i="1" u="sng" dirty="0" smtClean="0"/>
              <a:t>K-Oxidizing Agents</a:t>
            </a:r>
          </a:p>
          <a:p>
            <a:pPr marL="514350" indent="-514350" algn="just">
              <a:buAutoNum type="arabicPeriod"/>
            </a:pPr>
            <a:r>
              <a:rPr lang="en-US" b="1" dirty="0" smtClean="0"/>
              <a:t>Ozone and peroxide </a:t>
            </a:r>
            <a:r>
              <a:rPr lang="en-US" dirty="0" smtClean="0"/>
              <a:t>are used as antimicrobial agents.</a:t>
            </a:r>
          </a:p>
          <a:p>
            <a:pPr marL="514350" indent="-514350" algn="just">
              <a:buAutoNum type="arabicPeriod"/>
            </a:pPr>
            <a:r>
              <a:rPr lang="en-US" dirty="0" smtClean="0"/>
              <a:t>They exert their effect by </a:t>
            </a:r>
            <a:r>
              <a:rPr lang="en-US" b="1" dirty="0" smtClean="0"/>
              <a:t>oxidizing molecules </a:t>
            </a:r>
            <a:r>
              <a:rPr lang="en-US" dirty="0" smtClean="0"/>
              <a:t>inside cells.</a:t>
            </a:r>
          </a:p>
          <a:p>
            <a:pPr marL="514350" indent="-514350" algn="just">
              <a:buAutoNum type="arabicPeriod"/>
            </a:pPr>
            <a:r>
              <a:rPr lang="en-US" b="1" dirty="0" smtClean="0"/>
              <a:t>Ozone (O3) </a:t>
            </a:r>
            <a:r>
              <a:rPr lang="en-US" dirty="0" smtClean="0"/>
              <a:t>is a highly reactive form of oxygen that is generated by high-voltage electrical discharges.</a:t>
            </a:r>
          </a:p>
          <a:p>
            <a:pPr marL="514350" indent="-514350" algn="just">
              <a:buAutoNum type="arabicPeriod"/>
            </a:pPr>
            <a:r>
              <a:rPr lang="en-US" b="1" dirty="0" smtClean="0"/>
              <a:t>Hydrogen peroxide </a:t>
            </a:r>
            <a:r>
              <a:rPr lang="en-US" dirty="0" smtClean="0"/>
              <a:t>is an antiseptic found in many household medicine cabinets and in hospital supply rooms. It is not a good antiseptic for open wounds because it is quickly broken down to water and gaseous oxygen by the action of the enzyme catalase.</a:t>
            </a:r>
            <a:endParaRPr lang="en-US" dirty="0"/>
          </a:p>
        </p:txBody>
      </p:sp>
    </p:spTree>
    <p:extLst>
      <p:ext uri="{BB962C8B-B14F-4D97-AF65-F5344CB8AC3E}">
        <p14:creationId xmlns:p14="http://schemas.microsoft.com/office/powerpoint/2010/main" val="15560005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8000" dirty="0" smtClean="0"/>
          </a:p>
          <a:p>
            <a:pPr marL="0" indent="0" algn="ctr">
              <a:buNone/>
            </a:pPr>
            <a:r>
              <a:rPr lang="en-US" sz="8000" b="1" i="1" dirty="0" smtClean="0">
                <a:latin typeface="Matura MT Script Capitals" pitchFamily="66" charset="0"/>
              </a:rPr>
              <a:t>THANK YOU</a:t>
            </a:r>
            <a:endParaRPr lang="en-US" sz="8000" b="1" i="1" dirty="0">
              <a:latin typeface="Matura MT Script Capitals" pitchFamily="66" charset="0"/>
            </a:endParaRPr>
          </a:p>
        </p:txBody>
      </p:sp>
    </p:spTree>
    <p:extLst>
      <p:ext uri="{BB962C8B-B14F-4D97-AF65-F5344CB8AC3E}">
        <p14:creationId xmlns:p14="http://schemas.microsoft.com/office/powerpoint/2010/main" val="2650773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en-US" b="1" dirty="0" smtClean="0"/>
              <a:t>Conditions Influencing Microbial Control</a:t>
            </a:r>
            <a:endParaRPr lang="en-US" b="1"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marL="0" indent="0">
              <a:buNone/>
            </a:pPr>
            <a:r>
              <a:rPr lang="en-US" b="1" dirty="0" smtClean="0"/>
              <a:t>1- A general  rule of disinfection is to try to kill the most resistant microbes that can be found on the object to be disinfected.</a:t>
            </a:r>
          </a:p>
          <a:p>
            <a:pPr marL="0" indent="0">
              <a:buNone/>
            </a:pPr>
            <a:endParaRPr lang="en-US" b="1" dirty="0" smtClean="0"/>
          </a:p>
          <a:p>
            <a:pPr marL="0" indent="0">
              <a:buNone/>
            </a:pPr>
            <a:r>
              <a:rPr lang="en-US" b="1" dirty="0" smtClean="0"/>
              <a:t>2- the number and species of microorganisms present will affect the rate of disinfection.</a:t>
            </a:r>
            <a:endParaRPr lang="en-US" b="1" dirty="0"/>
          </a:p>
        </p:txBody>
      </p:sp>
    </p:spTree>
    <p:extLst>
      <p:ext uri="{BB962C8B-B14F-4D97-AF65-F5344CB8AC3E}">
        <p14:creationId xmlns:p14="http://schemas.microsoft.com/office/powerpoint/2010/main" val="513267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b="1" dirty="0" smtClean="0"/>
              <a:t>A- Temperature</a:t>
            </a:r>
            <a:endParaRPr lang="en-US" b="1"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marL="0" indent="0">
              <a:buNone/>
            </a:pPr>
            <a:r>
              <a:rPr lang="en-US" b="1" dirty="0" smtClean="0"/>
              <a:t>1-Biochemical reactions occur more rapidly at warm temperatures.</a:t>
            </a:r>
          </a:p>
          <a:p>
            <a:pPr marL="0" indent="0">
              <a:buNone/>
            </a:pPr>
            <a:endParaRPr lang="en-US" b="1" dirty="0" smtClean="0"/>
          </a:p>
          <a:p>
            <a:pPr marL="0" indent="0">
              <a:buNone/>
            </a:pPr>
            <a:r>
              <a:rPr lang="en-US" b="1" dirty="0" smtClean="0"/>
              <a:t>2-Disinfectant activity is enhanced by warm temperatures.</a:t>
            </a:r>
            <a:endParaRPr lang="en-US" b="1" dirty="0"/>
          </a:p>
        </p:txBody>
      </p:sp>
    </p:spTree>
    <p:extLst>
      <p:ext uri="{BB962C8B-B14F-4D97-AF65-F5344CB8AC3E}">
        <p14:creationId xmlns:p14="http://schemas.microsoft.com/office/powerpoint/2010/main" val="2663400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b="1" dirty="0" smtClean="0"/>
              <a:t>B-Types of Microbes</a:t>
            </a:r>
            <a:endParaRPr lang="en-US" b="1" dirty="0"/>
          </a:p>
        </p:txBody>
      </p:sp>
      <p:sp>
        <p:nvSpPr>
          <p:cNvPr id="3" name="Content Placeholder 2"/>
          <p:cNvSpPr>
            <a:spLocks noGrp="1"/>
          </p:cNvSpPr>
          <p:nvPr>
            <p:ph idx="1"/>
          </p:nvPr>
        </p:nvSpPr>
        <p:spPr>
          <a:xfrm>
            <a:off x="107504" y="1600200"/>
            <a:ext cx="8928992" cy="4525963"/>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marL="0" indent="0" algn="just">
              <a:buNone/>
            </a:pPr>
            <a:r>
              <a:rPr lang="en-US" b="1" dirty="0" smtClean="0"/>
              <a:t>1- Gram-positive bacteria are generally more susceptible to disinfectants than gram-negative bacteria.</a:t>
            </a:r>
          </a:p>
          <a:p>
            <a:pPr marL="0" indent="0" algn="just">
              <a:buNone/>
            </a:pPr>
            <a:r>
              <a:rPr lang="en-US" b="1" dirty="0" smtClean="0"/>
              <a:t>2- Pseudomonads can grow in some disinfectants and antiseptics.</a:t>
            </a:r>
          </a:p>
          <a:p>
            <a:pPr marL="0" indent="0" algn="just">
              <a:buNone/>
            </a:pPr>
            <a:r>
              <a:rPr lang="en-US" b="1" dirty="0" smtClean="0"/>
              <a:t>3- Mycobacteria also are resistant to some disinfectants</a:t>
            </a:r>
          </a:p>
          <a:p>
            <a:pPr marL="0" indent="0" algn="just">
              <a:buNone/>
            </a:pPr>
            <a:r>
              <a:rPr lang="en-US" b="1" dirty="0" smtClean="0"/>
              <a:t>4-The endospores of bacteria and cysts of protozoans are also highly resistant to chemical agent, as are some viruses </a:t>
            </a:r>
            <a:endParaRPr lang="en-US" b="1" dirty="0"/>
          </a:p>
        </p:txBody>
      </p:sp>
    </p:spTree>
    <p:extLst>
      <p:ext uri="{BB962C8B-B14F-4D97-AF65-F5344CB8AC3E}">
        <p14:creationId xmlns:p14="http://schemas.microsoft.com/office/powerpoint/2010/main" val="2975922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en-US" b="1" dirty="0" smtClean="0"/>
              <a:t>C-Physiological State Of The Microbe</a:t>
            </a:r>
            <a:endParaRPr lang="en-US" b="1"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marL="0" indent="0" algn="just">
              <a:buNone/>
            </a:pPr>
            <a:r>
              <a:rPr lang="en-US" b="1" dirty="0" smtClean="0"/>
              <a:t>1- An actively growing microorganism tends to be less resistant to chemical agents than an older microorganism.</a:t>
            </a:r>
          </a:p>
          <a:p>
            <a:pPr marL="0" indent="0" algn="just">
              <a:buNone/>
            </a:pPr>
            <a:r>
              <a:rPr lang="en-US" b="1" dirty="0" smtClean="0"/>
              <a:t>2-Endospores are more resistant to chemical agents and physical methods. The endospores of the resistant strains of </a:t>
            </a:r>
            <a:r>
              <a:rPr lang="en-US" b="1" i="1" dirty="0" smtClean="0"/>
              <a:t>Clostridium botulinum</a:t>
            </a:r>
            <a:r>
              <a:rPr lang="en-US" b="1" dirty="0" smtClean="0"/>
              <a:t>, for example, can withstand boiling for several hours.</a:t>
            </a:r>
            <a:endParaRPr lang="en-US" b="1" dirty="0"/>
          </a:p>
        </p:txBody>
      </p:sp>
    </p:spTree>
    <p:extLst>
      <p:ext uri="{BB962C8B-B14F-4D97-AF65-F5344CB8AC3E}">
        <p14:creationId xmlns:p14="http://schemas.microsoft.com/office/powerpoint/2010/main" val="155995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b="1" dirty="0" smtClean="0"/>
              <a:t>D-Environment</a:t>
            </a:r>
            <a:endParaRPr lang="en-US" b="1"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marL="0" indent="0" algn="just">
              <a:buNone/>
            </a:pPr>
            <a:r>
              <a:rPr lang="en-US" b="1" dirty="0" smtClean="0"/>
              <a:t>1-Organic mater and pH level frequently interfere with the actions of chemical control agents.</a:t>
            </a:r>
          </a:p>
          <a:p>
            <a:pPr marL="0" indent="0" algn="just">
              <a:buNone/>
            </a:pPr>
            <a:r>
              <a:rPr lang="en-US" b="1" dirty="0" smtClean="0"/>
              <a:t>2- Example of such organic matter include vomit, feces, pus, and food.</a:t>
            </a:r>
          </a:p>
          <a:p>
            <a:pPr marL="0" indent="0" algn="just">
              <a:buNone/>
            </a:pPr>
            <a:r>
              <a:rPr lang="en-US" b="1" dirty="0" smtClean="0"/>
              <a:t>Bacteria in cream are protected by proteins and fats and can survive more heat than bacteria in skim milk.</a:t>
            </a:r>
          </a:p>
          <a:p>
            <a:pPr marL="0" indent="0" algn="just">
              <a:buNone/>
            </a:pPr>
            <a:r>
              <a:rPr lang="en-US" b="1" dirty="0" smtClean="0"/>
              <a:t>3- Heat is much more effective in killing bacteria under acidic conditions than at a neutral pH.</a:t>
            </a:r>
          </a:p>
          <a:p>
            <a:pPr marL="0" indent="0" algn="just">
              <a:buNone/>
            </a:pPr>
            <a:r>
              <a:rPr lang="en-US" b="1" dirty="0" smtClean="0"/>
              <a:t>4- Some disinfectants also work  best at an acidic pH.</a:t>
            </a:r>
            <a:endParaRPr lang="en-US" b="1" dirty="0"/>
          </a:p>
        </p:txBody>
      </p:sp>
    </p:spTree>
    <p:extLst>
      <p:ext uri="{BB962C8B-B14F-4D97-AF65-F5344CB8AC3E}">
        <p14:creationId xmlns:p14="http://schemas.microsoft.com/office/powerpoint/2010/main" val="1419798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2455</TotalTime>
  <Words>3144</Words>
  <Application>Microsoft Office PowerPoint</Application>
  <PresentationFormat>On-screen Show (4:3)</PresentationFormat>
  <Paragraphs>197</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CONTROL OF MICROBIAL GROWTH</vt:lpstr>
      <vt:lpstr>INTRODUCTION</vt:lpstr>
      <vt:lpstr>TABLE-ONE Terminology Related to the Control of Microbial Growth</vt:lpstr>
      <vt:lpstr>Terms Related to Suppression of Organisms </vt:lpstr>
      <vt:lpstr>Conditions Influencing Microbial Control</vt:lpstr>
      <vt:lpstr>A- Temperature</vt:lpstr>
      <vt:lpstr>B-Types of Microbes</vt:lpstr>
      <vt:lpstr>C-Physiological State Of The Microbe</vt:lpstr>
      <vt:lpstr>D-Environment</vt:lpstr>
      <vt:lpstr>Actions of Microbial Control Agents</vt:lpstr>
      <vt:lpstr>B-Damage to Protein and Nucleic Acids</vt:lpstr>
      <vt:lpstr>Rate of Microbial Growth</vt:lpstr>
      <vt:lpstr>PowerPoint Presentation</vt:lpstr>
      <vt:lpstr>PowerPoint Presentation</vt:lpstr>
      <vt:lpstr>Physical Methods of Microbial Control</vt:lpstr>
      <vt:lpstr>PowerPoint Presentation</vt:lpstr>
      <vt:lpstr>Figure 7.2</vt:lpstr>
      <vt:lpstr>PowerPoint Presentation</vt:lpstr>
      <vt:lpstr>Table 7.3</vt:lpstr>
      <vt:lpstr>Table 7.4</vt:lpstr>
      <vt:lpstr>PowerPoint Presentation</vt:lpstr>
      <vt:lpstr>PowerPoint Presentation</vt:lpstr>
      <vt:lpstr>PowerPoint Presentation</vt:lpstr>
      <vt:lpstr>Figure 7.3</vt:lpstr>
      <vt:lpstr>PowerPoint Presentation</vt:lpstr>
      <vt:lpstr>PowerPoint Presentation</vt:lpstr>
      <vt:lpstr>PowerPoint Presentation</vt:lpstr>
      <vt:lpstr>PowerPoint Presentation</vt:lpstr>
      <vt:lpstr>Chemical Methods of Microbial Control</vt:lpstr>
      <vt:lpstr>Evaluating A Disinfectant</vt:lpstr>
      <vt:lpstr>Figure 7.5</vt:lpstr>
      <vt:lpstr>Types of Disinfectants</vt:lpstr>
      <vt:lpstr>PowerPoint Presentation</vt:lpstr>
      <vt:lpstr>PowerPoint Presentation</vt:lpstr>
      <vt:lpstr>PowerPoint Presentation</vt:lpstr>
      <vt:lpstr>PowerPoint Presentation</vt:lpstr>
      <vt:lpstr>Table 7.6</vt:lpstr>
      <vt:lpstr>PowerPoint Presentation</vt:lpstr>
      <vt:lpstr>Figure 7.8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 OF MICROBIAL GROWTH</dc:title>
  <dc:creator>van</dc:creator>
  <cp:lastModifiedBy>van</cp:lastModifiedBy>
  <cp:revision>111</cp:revision>
  <dcterms:created xsi:type="dcterms:W3CDTF">2016-11-25T17:06:38Z</dcterms:created>
  <dcterms:modified xsi:type="dcterms:W3CDTF">2016-12-11T19:27:11Z</dcterms:modified>
</cp:coreProperties>
</file>